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1" autoAdjust="0"/>
  </p:normalViewPr>
  <p:slideViewPr>
    <p:cSldViewPr>
      <p:cViewPr>
        <p:scale>
          <a:sx n="19" d="100"/>
          <a:sy n="19" d="100"/>
        </p:scale>
        <p:origin x="2202" y="41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F124D6F-B84B-4164-A89F-DB07F6254DBF}" type="datetimeFigureOut">
              <a:rPr lang="en-US" smtClean="0"/>
              <a:t>4/26/2018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8BC408-55A1-46D8-8A78-8C4084C95831}" type="slidenum">
              <a:rPr lang="en-US" smtClean="0"/>
              <a:t>‹#›</a:t>
            </a:fld>
            <a:endParaRPr lang="en-US"/>
          </a:p>
        </p:txBody>
      </p:sp>
    </p:spTree>
    <p:extLst>
      <p:ext uri="{BB962C8B-B14F-4D97-AF65-F5344CB8AC3E}">
        <p14:creationId xmlns:p14="http://schemas.microsoft.com/office/powerpoint/2010/main" val="292100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BC408-55A1-46D8-8A78-8C4084C95831}" type="slidenum">
              <a:rPr lang="en-US" smtClean="0"/>
              <a:t>1</a:t>
            </a:fld>
            <a:endParaRPr lang="en-US"/>
          </a:p>
        </p:txBody>
      </p:sp>
    </p:spTree>
    <p:extLst>
      <p:ext uri="{BB962C8B-B14F-4D97-AF65-F5344CB8AC3E}">
        <p14:creationId xmlns:p14="http://schemas.microsoft.com/office/powerpoint/2010/main" val="149136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424444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129670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25967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34405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209365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A1218-13B9-4B8E-B7FF-03A943F57409}"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41818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A1218-13B9-4B8E-B7FF-03A943F57409}"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91342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A1218-13B9-4B8E-B7FF-03A943F57409}"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173471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A1218-13B9-4B8E-B7FF-03A943F57409}"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95266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282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39072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E3A1218-13B9-4B8E-B7FF-03A943F57409}" type="datetimeFigureOut">
              <a:rPr lang="en-US" smtClean="0"/>
              <a:t>4/26/2018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0828DB2-A1CA-451C-8EF8-AD3D77851572}" type="slidenum">
              <a:rPr lang="en-US" smtClean="0"/>
              <a:t>‹#›</a:t>
            </a:fld>
            <a:endParaRPr lang="en-US"/>
          </a:p>
        </p:txBody>
      </p:sp>
    </p:spTree>
    <p:extLst>
      <p:ext uri="{BB962C8B-B14F-4D97-AF65-F5344CB8AC3E}">
        <p14:creationId xmlns:p14="http://schemas.microsoft.com/office/powerpoint/2010/main" val="1446308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838200"/>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30861000"/>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4267200"/>
            <a:ext cx="42672000" cy="381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448800" y="1666964"/>
            <a:ext cx="24917400" cy="1415772"/>
          </a:xfrm>
          <a:prstGeom prst="rect">
            <a:avLst/>
          </a:prstGeom>
          <a:noFill/>
        </p:spPr>
        <p:txBody>
          <a:bodyPr wrap="square" rtlCol="0">
            <a:spAutoFit/>
          </a:bodyPr>
          <a:lstStyle/>
          <a:p>
            <a:pPr algn="ctr"/>
            <a:r>
              <a:rPr lang="en-US" b="1" dirty="0" smtClean="0"/>
              <a:t>ZOO </a:t>
            </a:r>
            <a:r>
              <a:rPr lang="en-US" b="1" dirty="0"/>
              <a:t>ENRICHMENT </a:t>
            </a:r>
            <a:r>
              <a:rPr lang="en-US" b="1" dirty="0" smtClean="0"/>
              <a:t>FOR THE SOUTHERN </a:t>
            </a:r>
            <a:r>
              <a:rPr lang="en-US" b="1" dirty="0"/>
              <a:t>TAMANDUA</a:t>
            </a:r>
            <a:endParaRPr lang="en-US" sz="7200" dirty="0">
              <a:latin typeface="Arial Black" panose="020B0A04020102020204" pitchFamily="34" charset="0"/>
            </a:endParaRPr>
          </a:p>
        </p:txBody>
      </p:sp>
      <p:sp>
        <p:nvSpPr>
          <p:cNvPr id="10" name="TextBox 9"/>
          <p:cNvSpPr txBox="1"/>
          <p:nvPr/>
        </p:nvSpPr>
        <p:spPr>
          <a:xfrm>
            <a:off x="1219200" y="2867293"/>
            <a:ext cx="42138600" cy="1384995"/>
          </a:xfrm>
          <a:prstGeom prst="rect">
            <a:avLst/>
          </a:prstGeom>
          <a:noFill/>
          <a:ln w="3175">
            <a:solidFill>
              <a:schemeClr val="tx1"/>
            </a:solidFill>
          </a:ln>
        </p:spPr>
        <p:txBody>
          <a:bodyPr wrap="square" rtlCol="0">
            <a:spAutoFit/>
          </a:bodyPr>
          <a:lstStyle/>
          <a:p>
            <a:pPr algn="ctr"/>
            <a:r>
              <a:rPr lang="en-US" sz="4200" b="1" dirty="0"/>
              <a:t>To design a safe and engaging enrichment device for the Southern Tamandua that will increase its day time activity, foraging, and </a:t>
            </a:r>
            <a:endParaRPr lang="en-US" sz="4200" b="1" dirty="0" smtClean="0"/>
          </a:p>
          <a:p>
            <a:pPr algn="ctr"/>
            <a:r>
              <a:rPr lang="en-US" sz="4200" b="1" dirty="0" smtClean="0"/>
              <a:t>interactive </a:t>
            </a:r>
            <a:r>
              <a:rPr lang="en-US" sz="4200" b="1" dirty="0"/>
              <a:t>behaviors within the Zoo and its public enclosure.</a:t>
            </a:r>
            <a:endParaRPr lang="en-US" sz="4200" dirty="0">
              <a:latin typeface="Arial Black" panose="020B0A04020102020204" pitchFamily="34" charset="0"/>
            </a:endParaRPr>
          </a:p>
        </p:txBody>
      </p:sp>
      <p:sp>
        <p:nvSpPr>
          <p:cNvPr id="12" name="Rectangle 11"/>
          <p:cNvSpPr/>
          <p:nvPr/>
        </p:nvSpPr>
        <p:spPr>
          <a:xfrm>
            <a:off x="1257300" y="5105400"/>
            <a:ext cx="13563600" cy="72081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Introduction</a:t>
            </a:r>
            <a:endParaRPr lang="en-US" sz="4000" dirty="0">
              <a:solidFill>
                <a:schemeClr val="tx1"/>
              </a:solidFill>
            </a:endParaRPr>
          </a:p>
          <a:p>
            <a:pPr algn="just"/>
            <a:r>
              <a:rPr lang="en-US" sz="3600" dirty="0">
                <a:solidFill>
                  <a:schemeClr val="tx1"/>
                </a:solidFill>
              </a:rPr>
              <a:t>The purpose of the partnership between the Denver Zoo and Northglenn High School is to design animal enrichment for Laird, the Southern Tamandua. Enrichment devices are crucial to an animal's development and quality of life because it allows the animal to display behaviors normally expressed in the wild. Currently, enrichment devices for Southern Tamanduas include devices that the anteater is able to explore with its tongue to get food, and boxes that the Tamandua can tear apart. However, these devices are not always reusable, and they don’t capture his attention for long. The goal was to design a safe and engaging enrichment device for the Southern Tamandua that will increase its day time activity, foraging, interactive behaviors, and quality of life within the Zoo and its public enclosure</a:t>
            </a:r>
            <a:r>
              <a:rPr lang="en-US" sz="3600" dirty="0" smtClean="0">
                <a:solidFill>
                  <a:schemeClr val="tx1"/>
                </a:solidFill>
              </a:rPr>
              <a:t>.</a:t>
            </a:r>
            <a:endParaRPr lang="en-US" sz="4000" dirty="0">
              <a:solidFill>
                <a:schemeClr val="tx1"/>
              </a:solidFill>
            </a:endParaRPr>
          </a:p>
        </p:txBody>
      </p:sp>
      <p:sp>
        <p:nvSpPr>
          <p:cNvPr id="13" name="Rectangle 12"/>
          <p:cNvSpPr/>
          <p:nvPr/>
        </p:nvSpPr>
        <p:spPr>
          <a:xfrm>
            <a:off x="1257300" y="12647951"/>
            <a:ext cx="13563600" cy="8383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Background</a:t>
            </a:r>
            <a:endParaRPr lang="en-US" sz="2400" dirty="0">
              <a:solidFill>
                <a:schemeClr val="tx1"/>
              </a:solidFill>
            </a:endParaRPr>
          </a:p>
          <a:p>
            <a:pPr algn="just"/>
            <a:r>
              <a:rPr lang="en-US" sz="3600" dirty="0">
                <a:solidFill>
                  <a:schemeClr val="tx1"/>
                </a:solidFill>
              </a:rPr>
              <a:t>Laird is a Southern Tamandua at the Denver Zoo. Southern Tamanduas are nocturnal animals found mostly in South America. Their diet in the wild is comprised of mostly small insects but occasionally includes fruit and honey. Using their extremely long tongue and claws, the Tamandua's natural behaviors consist of foraging for food in both trees and the forest ground and exploration through scent and taste. </a:t>
            </a:r>
            <a:endParaRPr lang="en-US" sz="2000" dirty="0">
              <a:solidFill>
                <a:schemeClr val="tx1"/>
              </a:solidFill>
            </a:endParaRPr>
          </a:p>
          <a:p>
            <a:pPr algn="just"/>
            <a:r>
              <a:rPr lang="en-US" sz="3600" dirty="0">
                <a:solidFill>
                  <a:schemeClr val="tx1"/>
                </a:solidFill>
              </a:rPr>
              <a:t>Enrichment ideas that were researched included a clear tube drizzled with honey to show off his tongue, as well as cardboard boxes filled with newspaper and food to encourage natural foraging and searching behavior of the Tamandua. The enrichment device must be safe for all animals in the enclosure, which includes both Laird the Southern Tamandua and the two Pale-Faced Saki Monkeys, withstand the strength of the Southern Tamandua, and be made from extremely durable material while encouraging natural behaviors</a:t>
            </a:r>
            <a:r>
              <a:rPr lang="en-US" sz="3600" dirty="0" smtClean="0">
                <a:solidFill>
                  <a:schemeClr val="tx1"/>
                </a:solidFill>
              </a:rPr>
              <a:t>.</a:t>
            </a:r>
            <a:endParaRPr lang="en-US" sz="2000" dirty="0">
              <a:solidFill>
                <a:schemeClr val="tx1"/>
              </a:solidFill>
            </a:endParaRPr>
          </a:p>
        </p:txBody>
      </p:sp>
      <p:sp>
        <p:nvSpPr>
          <p:cNvPr id="14" name="Rectangle 13"/>
          <p:cNvSpPr/>
          <p:nvPr/>
        </p:nvSpPr>
        <p:spPr>
          <a:xfrm>
            <a:off x="1257300" y="21365557"/>
            <a:ext cx="13563600" cy="88096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Hypothesis</a:t>
            </a:r>
            <a:endParaRPr lang="en-US" sz="2400" dirty="0">
              <a:solidFill>
                <a:schemeClr val="tx1"/>
              </a:solidFill>
            </a:endParaRPr>
          </a:p>
          <a:p>
            <a:pPr algn="just"/>
            <a:r>
              <a:rPr lang="en-US" sz="3600" dirty="0">
                <a:solidFill>
                  <a:schemeClr val="tx1"/>
                </a:solidFill>
              </a:rPr>
              <a:t>Null: The Southern Tamandua will have no increase of daytime activity and or has little interaction with the enrichment.  </a:t>
            </a:r>
            <a:endParaRPr lang="en-US" sz="2000" dirty="0">
              <a:solidFill>
                <a:schemeClr val="tx1"/>
              </a:solidFill>
            </a:endParaRPr>
          </a:p>
          <a:p>
            <a:pPr algn="just"/>
            <a:r>
              <a:rPr lang="en-US" sz="3600" dirty="0">
                <a:solidFill>
                  <a:schemeClr val="tx1"/>
                </a:solidFill>
              </a:rPr>
              <a:t>Alternative: The Southern Tamandua will have a significant increase of daytime activity an interaction within his habitat</a:t>
            </a:r>
            <a:r>
              <a:rPr lang="en-US" sz="3600" dirty="0" smtClean="0">
                <a:solidFill>
                  <a:schemeClr val="tx1"/>
                </a:solidFill>
              </a:rPr>
              <a:t>.</a:t>
            </a:r>
            <a:endParaRPr lang="en-US" sz="2000" dirty="0">
              <a:solidFill>
                <a:schemeClr val="tx1"/>
              </a:solidFill>
            </a:endParaRPr>
          </a:p>
          <a:p>
            <a:pPr algn="just"/>
            <a:endParaRPr lang="en-US" sz="2000" dirty="0" smtClean="0">
              <a:solidFill>
                <a:schemeClr val="tx1"/>
              </a:solidFill>
            </a:endParaRPr>
          </a:p>
          <a:p>
            <a:pPr algn="just"/>
            <a:endParaRPr lang="en-US" sz="2000" dirty="0" smtClean="0">
              <a:solidFill>
                <a:schemeClr val="tx1"/>
              </a:solidFill>
            </a:endParaRPr>
          </a:p>
          <a:p>
            <a:pPr algn="just"/>
            <a:endParaRPr lang="en-US" sz="2000" dirty="0">
              <a:solidFill>
                <a:schemeClr val="tx1"/>
              </a:solidFill>
            </a:endParaRPr>
          </a:p>
          <a:p>
            <a:pPr algn="just"/>
            <a:r>
              <a:rPr lang="en-US" sz="2000" dirty="0">
                <a:solidFill>
                  <a:schemeClr val="tx1"/>
                </a:solidFill>
              </a:rPr>
              <a:t/>
            </a:r>
            <a:br>
              <a:rPr lang="en-US" sz="2000" dirty="0">
                <a:solidFill>
                  <a:schemeClr val="tx1"/>
                </a:solidFill>
              </a:rPr>
            </a:br>
            <a:r>
              <a:rPr lang="en-US" sz="3600" b="1" dirty="0" err="1">
                <a:solidFill>
                  <a:schemeClr val="tx1"/>
                </a:solidFill>
              </a:rPr>
              <a:t>Ethogram</a:t>
            </a:r>
            <a:r>
              <a:rPr lang="en-US" sz="3600" b="1" dirty="0">
                <a:solidFill>
                  <a:schemeClr val="tx1"/>
                </a:solidFill>
              </a:rPr>
              <a:t> </a:t>
            </a:r>
            <a:r>
              <a:rPr lang="en-US" sz="3600" b="1" dirty="0" smtClean="0">
                <a:solidFill>
                  <a:schemeClr val="tx1"/>
                </a:solidFill>
              </a:rPr>
              <a:t>	              Scan </a:t>
            </a:r>
            <a:r>
              <a:rPr lang="en-US" sz="3600" b="1" dirty="0">
                <a:solidFill>
                  <a:schemeClr val="tx1"/>
                </a:solidFill>
              </a:rPr>
              <a:t>Data: Baseline Data </a:t>
            </a:r>
            <a:r>
              <a:rPr lang="en-US" sz="3600" b="1" dirty="0" smtClean="0">
                <a:solidFill>
                  <a:schemeClr val="tx1"/>
                </a:solidFill>
              </a:rPr>
              <a:t>11/15/17</a:t>
            </a:r>
            <a:endParaRPr lang="en-US" sz="2000" dirty="0" smtClean="0">
              <a:solidFill>
                <a:schemeClr val="tx1"/>
              </a:solidFill>
            </a:endParaRPr>
          </a:p>
          <a:p>
            <a:pPr algn="just"/>
            <a:endParaRPr lang="en-US" sz="2000" dirty="0">
              <a:solidFill>
                <a:schemeClr val="tx1"/>
              </a:solidFill>
            </a:endParaRPr>
          </a:p>
          <a:p>
            <a:pPr algn="just"/>
            <a:endParaRPr lang="en-US" sz="2000" dirty="0" smtClean="0">
              <a:solidFill>
                <a:schemeClr val="tx1"/>
              </a:solidFill>
            </a:endParaRPr>
          </a:p>
          <a:p>
            <a:pPr algn="just"/>
            <a:endParaRPr lang="en-US" sz="2000" dirty="0" smtClean="0">
              <a:solidFill>
                <a:schemeClr val="tx1"/>
              </a:solidFill>
            </a:endParaRPr>
          </a:p>
          <a:p>
            <a:pPr algn="just"/>
            <a:endParaRPr lang="en-US" sz="2000" dirty="0">
              <a:solidFill>
                <a:schemeClr val="tx1"/>
              </a:solidFill>
            </a:endParaRPr>
          </a:p>
          <a:p>
            <a:pPr algn="just"/>
            <a:endParaRPr lang="en-US" sz="2000" dirty="0" smtClean="0">
              <a:solidFill>
                <a:schemeClr val="tx1"/>
              </a:solidFill>
            </a:endParaRPr>
          </a:p>
          <a:p>
            <a:pPr algn="just"/>
            <a:endParaRPr lang="en-US" sz="2000" dirty="0">
              <a:solidFill>
                <a:schemeClr val="tx1"/>
              </a:solidFill>
            </a:endParaRPr>
          </a:p>
          <a:p>
            <a:pPr algn="just"/>
            <a:endParaRPr lang="en-US" sz="2000" dirty="0" smtClean="0">
              <a:solidFill>
                <a:schemeClr val="tx1"/>
              </a:solidFill>
            </a:endParaRPr>
          </a:p>
          <a:p>
            <a:pPr algn="just"/>
            <a:endParaRPr lang="en-US" sz="2000" dirty="0">
              <a:solidFill>
                <a:schemeClr val="tx1"/>
              </a:solidFill>
            </a:endParaRPr>
          </a:p>
          <a:p>
            <a:pPr algn="just"/>
            <a:endParaRPr lang="en-US" sz="2000" dirty="0" smtClean="0">
              <a:solidFill>
                <a:schemeClr val="tx1"/>
              </a:solidFill>
            </a:endParaRPr>
          </a:p>
          <a:p>
            <a:pPr algn="just"/>
            <a:endParaRPr lang="en-US" sz="2000" dirty="0">
              <a:solidFill>
                <a:schemeClr val="tx1"/>
              </a:solidFill>
            </a:endParaRPr>
          </a:p>
          <a:p>
            <a:pPr algn="just"/>
            <a:r>
              <a:rPr lang="en-US" sz="3600" dirty="0" smtClean="0">
                <a:solidFill>
                  <a:schemeClr val="tx1"/>
                </a:solidFill>
              </a:rPr>
              <a:t>If </a:t>
            </a:r>
            <a:r>
              <a:rPr lang="en-US" sz="3600" dirty="0">
                <a:solidFill>
                  <a:schemeClr val="tx1"/>
                </a:solidFill>
              </a:rPr>
              <a:t>the Tamandua is interacting in any way with the enrichment, that behavior will be recorded with an E following the behavior code</a:t>
            </a:r>
            <a:r>
              <a:rPr lang="en-US" sz="3600" dirty="0" smtClean="0">
                <a:solidFill>
                  <a:schemeClr val="tx1"/>
                </a:solidFill>
              </a:rPr>
              <a:t>.</a:t>
            </a:r>
            <a:endParaRPr lang="en-US" sz="8000" dirty="0">
              <a:solidFill>
                <a:schemeClr val="tx1"/>
              </a:solidFill>
            </a:endParaRPr>
          </a:p>
        </p:txBody>
      </p:sp>
      <p:sp>
        <p:nvSpPr>
          <p:cNvPr id="15" name="Rectangle 14"/>
          <p:cNvSpPr/>
          <p:nvPr/>
        </p:nvSpPr>
        <p:spPr>
          <a:xfrm>
            <a:off x="15506700" y="5105400"/>
            <a:ext cx="13563600" cy="1592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p:txBody>
      </p:sp>
      <p:sp>
        <p:nvSpPr>
          <p:cNvPr id="17" name="Rectangle 16"/>
          <p:cNvSpPr/>
          <p:nvPr/>
        </p:nvSpPr>
        <p:spPr>
          <a:xfrm>
            <a:off x="15506700" y="21365557"/>
            <a:ext cx="13563600" cy="88096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Device Description</a:t>
            </a:r>
            <a:endParaRPr lang="en-US" sz="2400" dirty="0">
              <a:solidFill>
                <a:schemeClr val="tx1"/>
              </a:solidFill>
            </a:endParaRPr>
          </a:p>
          <a:p>
            <a:pPr algn="just"/>
            <a:r>
              <a:rPr lang="en-US" sz="3600" dirty="0">
                <a:solidFill>
                  <a:schemeClr val="tx1"/>
                </a:solidFill>
              </a:rPr>
              <a:t>The final design of the log is just over a foot in length, and about 8 inches in height, though it varies due to its naturally uneven surface provided by the bark. The </a:t>
            </a:r>
            <a:r>
              <a:rPr lang="en-US" sz="3600" dirty="0" err="1">
                <a:solidFill>
                  <a:schemeClr val="tx1"/>
                </a:solidFill>
              </a:rPr>
              <a:t>plexiglass</a:t>
            </a:r>
            <a:r>
              <a:rPr lang="en-US" sz="3600" dirty="0">
                <a:solidFill>
                  <a:schemeClr val="tx1"/>
                </a:solidFill>
              </a:rPr>
              <a:t> is set about ¼ of an inch into the face of the log, with about two inches on either side. Three holes are cut into the top of the log ½ of an inch behind the face. The holes have a diameter of 2 ⅛ inches, and have been fitted with clear PVC pipes, melted to form complete cups that have a diameter of 1 ⅞ inches. </a:t>
            </a:r>
            <a:endParaRPr lang="en-US" sz="2000" dirty="0">
              <a:solidFill>
                <a:schemeClr val="tx1"/>
              </a:solidFill>
            </a:endParaRPr>
          </a:p>
          <a:p>
            <a:pPr algn="just"/>
            <a:r>
              <a:rPr lang="en-US" sz="2000" dirty="0">
                <a:solidFill>
                  <a:schemeClr val="tx1"/>
                </a:solidFill>
              </a:rPr>
              <a:t/>
            </a:r>
            <a:br>
              <a:rPr lang="en-US" sz="2000" dirty="0">
                <a:solidFill>
                  <a:schemeClr val="tx1"/>
                </a:solidFill>
              </a:rPr>
            </a:br>
            <a:r>
              <a:rPr lang="en-US" sz="3600" dirty="0">
                <a:solidFill>
                  <a:schemeClr val="tx1"/>
                </a:solidFill>
              </a:rPr>
              <a:t>The design also lends itself to safety, which was the first concern in adding enrichment to the exhibit. Every part of the log is safe for the Tamandua </a:t>
            </a:r>
            <a:r>
              <a:rPr lang="en-US" sz="3600" dirty="0" smtClean="0">
                <a:solidFill>
                  <a:schemeClr val="tx1"/>
                </a:solidFill>
              </a:rPr>
              <a:t>including the </a:t>
            </a:r>
            <a:r>
              <a:rPr lang="en-US" sz="3600" dirty="0">
                <a:solidFill>
                  <a:schemeClr val="tx1"/>
                </a:solidFill>
              </a:rPr>
              <a:t>use of a track slide for the </a:t>
            </a:r>
            <a:r>
              <a:rPr lang="en-US" sz="3600" dirty="0" err="1">
                <a:solidFill>
                  <a:schemeClr val="tx1"/>
                </a:solidFill>
              </a:rPr>
              <a:t>plexiglass</a:t>
            </a:r>
            <a:r>
              <a:rPr lang="en-US" sz="3600" dirty="0">
                <a:solidFill>
                  <a:schemeClr val="tx1"/>
                </a:solidFill>
              </a:rPr>
              <a:t>, as well as the </a:t>
            </a:r>
            <a:r>
              <a:rPr lang="en-US" sz="3600" dirty="0" smtClean="0">
                <a:solidFill>
                  <a:schemeClr val="tx1"/>
                </a:solidFill>
              </a:rPr>
              <a:t>clear </a:t>
            </a:r>
            <a:r>
              <a:rPr lang="en-US" sz="3600" dirty="0">
                <a:solidFill>
                  <a:schemeClr val="tx1"/>
                </a:solidFill>
              </a:rPr>
              <a:t>PVC which has been melted as to not use </a:t>
            </a:r>
            <a:r>
              <a:rPr lang="en-US" sz="3600" dirty="0" smtClean="0">
                <a:solidFill>
                  <a:schemeClr val="tx1"/>
                </a:solidFill>
              </a:rPr>
              <a:t>glue. </a:t>
            </a:r>
            <a:r>
              <a:rPr lang="en-US" sz="3600" dirty="0">
                <a:solidFill>
                  <a:schemeClr val="tx1"/>
                </a:solidFill>
              </a:rPr>
              <a:t>The use of a dense wood allows the log to have a stability that enables Laird complete freedom in interaction with the log. </a:t>
            </a:r>
            <a:endParaRPr lang="en-US" sz="3600" dirty="0" smtClean="0">
              <a:solidFill>
                <a:schemeClr val="tx1"/>
              </a:solidFill>
            </a:endParaRPr>
          </a:p>
          <a:p>
            <a:pPr algn="just"/>
            <a:endParaRPr lang="en-US" sz="2000" dirty="0">
              <a:solidFill>
                <a:schemeClr val="tx1"/>
              </a:solidFill>
            </a:endParaRPr>
          </a:p>
        </p:txBody>
      </p:sp>
      <p:sp>
        <p:nvSpPr>
          <p:cNvPr id="18" name="Rectangle 17"/>
          <p:cNvSpPr/>
          <p:nvPr/>
        </p:nvSpPr>
        <p:spPr>
          <a:xfrm>
            <a:off x="29698950" y="5105400"/>
            <a:ext cx="13563600" cy="72081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Results</a:t>
            </a:r>
            <a:endParaRPr lang="en-US" sz="2400" dirty="0">
              <a:solidFill>
                <a:schemeClr val="tx1"/>
              </a:solidFill>
            </a:endParaRPr>
          </a:p>
          <a:p>
            <a:pPr algn="just"/>
            <a:r>
              <a:rPr lang="en-US" sz="3600" dirty="0">
                <a:solidFill>
                  <a:schemeClr val="tx1"/>
                </a:solidFill>
              </a:rPr>
              <a:t>After construction, it went through two installments at the Denver Zoo to gauge Laird’s reaction. Both times he interacted with the log multiple times over the course of 20 minutes. Between testing, the only change made to the log was the switch from solid colored 3D Printed cups to clear </a:t>
            </a:r>
            <a:r>
              <a:rPr lang="en-US" sz="3600" dirty="0" smtClean="0">
                <a:solidFill>
                  <a:schemeClr val="tx1"/>
                </a:solidFill>
              </a:rPr>
              <a:t>cups.</a:t>
            </a:r>
            <a:r>
              <a:rPr lang="en-US" sz="2000" dirty="0" smtClean="0">
                <a:solidFill>
                  <a:schemeClr val="tx1"/>
                </a:solidFill>
              </a:rPr>
              <a:t> </a:t>
            </a:r>
            <a:r>
              <a:rPr lang="en-US" sz="3600" dirty="0" smtClean="0">
                <a:solidFill>
                  <a:schemeClr val="tx1"/>
                </a:solidFill>
              </a:rPr>
              <a:t>The </a:t>
            </a:r>
            <a:r>
              <a:rPr lang="en-US" sz="3600" dirty="0">
                <a:solidFill>
                  <a:schemeClr val="tx1"/>
                </a:solidFill>
              </a:rPr>
              <a:t>same </a:t>
            </a:r>
            <a:r>
              <a:rPr lang="en-US" sz="3600" dirty="0" err="1">
                <a:solidFill>
                  <a:schemeClr val="tx1"/>
                </a:solidFill>
              </a:rPr>
              <a:t>Ethogram</a:t>
            </a:r>
            <a:r>
              <a:rPr lang="en-US" sz="3600" dirty="0">
                <a:solidFill>
                  <a:schemeClr val="tx1"/>
                </a:solidFill>
              </a:rPr>
              <a:t> legend was used both in the baseline data as well as in these tests.</a:t>
            </a:r>
            <a:endParaRPr lang="en-US" sz="2000" dirty="0">
              <a:solidFill>
                <a:schemeClr val="tx1"/>
              </a:solidFill>
            </a:endParaRPr>
          </a:p>
          <a:p>
            <a:pPr algn="just"/>
            <a:r>
              <a:rPr lang="en-US" sz="3600" b="1" dirty="0">
                <a:solidFill>
                  <a:schemeClr val="tx1"/>
                </a:solidFill>
              </a:rPr>
              <a:t>Scan Data: Initial Test </a:t>
            </a:r>
            <a:r>
              <a:rPr lang="en-US" sz="3600" b="1" dirty="0" smtClean="0">
                <a:solidFill>
                  <a:schemeClr val="tx1"/>
                </a:solidFill>
              </a:rPr>
              <a:t>2/2/18               Scan </a:t>
            </a:r>
            <a:r>
              <a:rPr lang="en-US" sz="3600" b="1" dirty="0">
                <a:solidFill>
                  <a:schemeClr val="tx1"/>
                </a:solidFill>
              </a:rPr>
              <a:t>Data: Final Test </a:t>
            </a:r>
            <a:r>
              <a:rPr lang="en-US" sz="3600" b="1" dirty="0" smtClean="0">
                <a:solidFill>
                  <a:schemeClr val="tx1"/>
                </a:solidFill>
              </a:rPr>
              <a:t>3/21/18</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2000" dirty="0">
              <a:solidFill>
                <a:schemeClr val="tx1"/>
              </a:solidFill>
            </a:endParaRPr>
          </a:p>
        </p:txBody>
      </p:sp>
      <p:sp>
        <p:nvSpPr>
          <p:cNvPr id="19" name="Rectangle 18"/>
          <p:cNvSpPr/>
          <p:nvPr/>
        </p:nvSpPr>
        <p:spPr>
          <a:xfrm>
            <a:off x="29698950" y="12647951"/>
            <a:ext cx="13563600" cy="8383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Conclusion</a:t>
            </a:r>
            <a:endParaRPr lang="en-US" sz="2400" dirty="0">
              <a:solidFill>
                <a:schemeClr val="tx1"/>
              </a:solidFill>
            </a:endParaRPr>
          </a:p>
          <a:p>
            <a:pPr algn="just"/>
            <a:r>
              <a:rPr lang="en-US" sz="3600" dirty="0">
                <a:solidFill>
                  <a:schemeClr val="tx1"/>
                </a:solidFill>
              </a:rPr>
              <a:t>The log enrichment was a success due to the way it increased the daytime activity of the Tamandua, as well as encouraging the natural foraging behavior and other attributes that the Tamandua would exhibit in the wild. Moreover, this allows the general public to see his tongue, which is very unique to the Tamandua species. The success of the enrichment is shown through the increase in  Lairds activity before the introduction of the log and after. With the baseline data Laird spent almost the entire time sleeping whereas each time the log was introduced Laird was actively engaged with the log enrichment for a considerable amount of time. The simplicity of the log and cups allows the device to have durability to constant use as well as ease of cleaning. This design provided the safest and greatest encouragement of natural behaviors and activity. </a:t>
            </a:r>
            <a:endParaRPr lang="en-US" dirty="0">
              <a:solidFill>
                <a:schemeClr val="tx1"/>
              </a:solidFill>
            </a:endParaRPr>
          </a:p>
          <a:p>
            <a:endParaRPr lang="en-US" sz="3600" dirty="0" smtClean="0">
              <a:solidFill>
                <a:schemeClr val="tx1"/>
              </a:solidFill>
            </a:endParaRPr>
          </a:p>
        </p:txBody>
      </p:sp>
      <p:sp>
        <p:nvSpPr>
          <p:cNvPr id="20" name="Rectangle 19"/>
          <p:cNvSpPr/>
          <p:nvPr/>
        </p:nvSpPr>
        <p:spPr>
          <a:xfrm>
            <a:off x="29698950" y="21365558"/>
            <a:ext cx="13563600" cy="30184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Acknowledgements</a:t>
            </a:r>
            <a:endParaRPr lang="en-US" sz="2400" dirty="0">
              <a:solidFill>
                <a:schemeClr val="tx1"/>
              </a:solidFill>
            </a:endParaRPr>
          </a:p>
          <a:p>
            <a:pPr algn="just"/>
            <a:r>
              <a:rPr lang="en-US" sz="3200" dirty="0">
                <a:solidFill>
                  <a:schemeClr val="tx1"/>
                </a:solidFill>
              </a:rPr>
              <a:t>Thank you to James </a:t>
            </a:r>
            <a:r>
              <a:rPr lang="en-US" sz="3200" dirty="0" err="1">
                <a:solidFill>
                  <a:schemeClr val="tx1"/>
                </a:solidFill>
              </a:rPr>
              <a:t>McGorry</a:t>
            </a:r>
            <a:r>
              <a:rPr lang="en-US" sz="3200" dirty="0">
                <a:solidFill>
                  <a:schemeClr val="tx1"/>
                </a:solidFill>
              </a:rPr>
              <a:t> for assistance in building, Michael </a:t>
            </a:r>
            <a:r>
              <a:rPr lang="en-US" sz="3200" dirty="0" err="1">
                <a:solidFill>
                  <a:schemeClr val="tx1"/>
                </a:solidFill>
              </a:rPr>
              <a:t>Cengia</a:t>
            </a:r>
            <a:r>
              <a:rPr lang="en-US" sz="3200" dirty="0">
                <a:solidFill>
                  <a:schemeClr val="tx1"/>
                </a:solidFill>
              </a:rPr>
              <a:t> and William </a:t>
            </a:r>
            <a:r>
              <a:rPr lang="en-US" sz="3200" dirty="0" err="1">
                <a:solidFill>
                  <a:schemeClr val="tx1"/>
                </a:solidFill>
              </a:rPr>
              <a:t>Thielke</a:t>
            </a:r>
            <a:r>
              <a:rPr lang="en-US" sz="3200" dirty="0">
                <a:solidFill>
                  <a:schemeClr val="tx1"/>
                </a:solidFill>
              </a:rPr>
              <a:t> for mentorship and guidance and the Denver Zoo for resources and providing an amazing, unique opportunity to further our education while delivering unending support in the process.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5400" y="29584650"/>
            <a:ext cx="3181350" cy="3181350"/>
          </a:xfrm>
          <a:prstGeom prst="rect">
            <a:avLst/>
          </a:prstGeom>
        </p:spPr>
      </p:pic>
      <p:sp>
        <p:nvSpPr>
          <p:cNvPr id="21" name="TextBox 20"/>
          <p:cNvSpPr txBox="1"/>
          <p:nvPr/>
        </p:nvSpPr>
        <p:spPr>
          <a:xfrm>
            <a:off x="23526750" y="30937200"/>
            <a:ext cx="19678650" cy="784830"/>
          </a:xfrm>
          <a:prstGeom prst="rect">
            <a:avLst/>
          </a:prstGeom>
          <a:noFill/>
        </p:spPr>
        <p:txBody>
          <a:bodyPr wrap="square" rtlCol="0">
            <a:spAutoFit/>
          </a:bodyPr>
          <a:lstStyle/>
          <a:p>
            <a:pPr algn="r"/>
            <a:r>
              <a:rPr lang="en-US" sz="4500" b="1" dirty="0">
                <a:solidFill>
                  <a:srgbClr val="FFFF00"/>
                </a:solidFill>
              </a:rPr>
              <a:t>Josephine Martin, Kira Braun, Olivia Johnson, Adrianna Burney</a:t>
            </a:r>
            <a:endParaRPr lang="en-US" sz="4500" b="1" dirty="0">
              <a:solidFill>
                <a:srgbClr val="FFFF00"/>
              </a:solidFill>
              <a:latin typeface="Arial Black" panose="020B0A04020102020204" pitchFamily="34" charset="0"/>
            </a:endParaRPr>
          </a:p>
        </p:txBody>
      </p:sp>
      <p:sp>
        <p:nvSpPr>
          <p:cNvPr id="22" name="TextBox 21"/>
          <p:cNvSpPr txBox="1"/>
          <p:nvPr/>
        </p:nvSpPr>
        <p:spPr>
          <a:xfrm>
            <a:off x="990600" y="30937200"/>
            <a:ext cx="19202400" cy="784830"/>
          </a:xfrm>
          <a:prstGeom prst="rect">
            <a:avLst/>
          </a:prstGeom>
          <a:noFill/>
        </p:spPr>
        <p:txBody>
          <a:bodyPr wrap="square" rtlCol="0">
            <a:spAutoFit/>
          </a:bodyPr>
          <a:lstStyle/>
          <a:p>
            <a:r>
              <a:rPr lang="en-US" sz="4500" dirty="0" smtClean="0">
                <a:latin typeface="+mj-lt"/>
              </a:rPr>
              <a:t>Northglenn HS STEM   601 W. 100</a:t>
            </a:r>
            <a:r>
              <a:rPr lang="en-US" sz="4500" baseline="30000" dirty="0" smtClean="0">
                <a:latin typeface="+mj-lt"/>
              </a:rPr>
              <a:t>th</a:t>
            </a:r>
            <a:r>
              <a:rPr lang="en-US" sz="4500" dirty="0" smtClean="0">
                <a:latin typeface="+mj-lt"/>
              </a:rPr>
              <a:t> Place  Northglenn, CO 80260</a:t>
            </a:r>
            <a:endParaRPr lang="en-US" sz="4500" dirty="0">
              <a:latin typeface="+mj-lt"/>
            </a:endParaRPr>
          </a:p>
        </p:txBody>
      </p:sp>
      <p:sp>
        <p:nvSpPr>
          <p:cNvPr id="23" name="Rectangle 22"/>
          <p:cNvSpPr/>
          <p:nvPr/>
        </p:nvSpPr>
        <p:spPr>
          <a:xfrm>
            <a:off x="29698950" y="24718357"/>
            <a:ext cx="13563600" cy="54568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References</a:t>
            </a:r>
            <a:endParaRPr lang="en-US" sz="2400" dirty="0">
              <a:solidFill>
                <a:schemeClr val="tx1"/>
              </a:solidFill>
            </a:endParaRPr>
          </a:p>
          <a:p>
            <a:r>
              <a:rPr lang="en-US" sz="3200" dirty="0">
                <a:solidFill>
                  <a:schemeClr val="tx1"/>
                </a:solidFill>
              </a:rPr>
              <a:t>Faith, Mary. “Care Sheet - Tamandua.” Care Sheet - Tamandua | Phoenix Exotic Wildlife Association, Phoenix Exotic Wildlife Association.</a:t>
            </a:r>
            <a:endParaRPr lang="en-US" sz="1800" dirty="0">
              <a:solidFill>
                <a:schemeClr val="tx1"/>
              </a:solidFill>
            </a:endParaRPr>
          </a:p>
          <a:p>
            <a:r>
              <a:rPr lang="en-US" sz="3200" dirty="0">
                <a:solidFill>
                  <a:schemeClr val="tx1"/>
                </a:solidFill>
              </a:rPr>
              <a:t>IUCN Red List. “Collared Anteater Video.” </a:t>
            </a:r>
            <a:r>
              <a:rPr lang="en-US" sz="3200" i="1" dirty="0" err="1">
                <a:solidFill>
                  <a:schemeClr val="tx1"/>
                </a:solidFill>
              </a:rPr>
              <a:t>Arkive</a:t>
            </a:r>
            <a:r>
              <a:rPr lang="en-US" sz="3200" dirty="0">
                <a:solidFill>
                  <a:schemeClr val="tx1"/>
                </a:solidFill>
              </a:rPr>
              <a:t>, Wild Screen Active.</a:t>
            </a:r>
            <a:endParaRPr lang="en-US" sz="1800" dirty="0">
              <a:solidFill>
                <a:schemeClr val="tx1"/>
              </a:solidFill>
            </a:endParaRPr>
          </a:p>
          <a:p>
            <a:r>
              <a:rPr lang="en-US" sz="3200" dirty="0" err="1">
                <a:solidFill>
                  <a:schemeClr val="tx1"/>
                </a:solidFill>
              </a:rPr>
              <a:t>Rundquist</a:t>
            </a:r>
            <a:r>
              <a:rPr lang="en-US" sz="3200" dirty="0">
                <a:solidFill>
                  <a:schemeClr val="tx1"/>
                </a:solidFill>
              </a:rPr>
              <a:t>, Jacqueline, et al. “Denver Zoo Animal Introduction.” 15 Nov. 2017.</a:t>
            </a:r>
            <a:endParaRPr lang="en-US" sz="1800" dirty="0">
              <a:solidFill>
                <a:schemeClr val="tx1"/>
              </a:solidFill>
            </a:endParaRPr>
          </a:p>
          <a:p>
            <a:r>
              <a:rPr lang="en-US" sz="3200" dirty="0">
                <a:solidFill>
                  <a:schemeClr val="tx1"/>
                </a:solidFill>
              </a:rPr>
              <a:t>Southern Tamandua | Lesser Anteater of the South.” </a:t>
            </a:r>
            <a:r>
              <a:rPr lang="en-US" sz="3200" i="1" dirty="0">
                <a:solidFill>
                  <a:schemeClr val="tx1"/>
                </a:solidFill>
              </a:rPr>
              <a:t>Tamandua </a:t>
            </a:r>
            <a:r>
              <a:rPr lang="en-US" sz="3200" i="1" dirty="0" err="1">
                <a:solidFill>
                  <a:schemeClr val="tx1"/>
                </a:solidFill>
              </a:rPr>
              <a:t>Tetradactyla</a:t>
            </a:r>
            <a:r>
              <a:rPr lang="en-US" sz="3200" dirty="0">
                <a:solidFill>
                  <a:schemeClr val="tx1"/>
                </a:solidFill>
              </a:rPr>
              <a:t>, About Animals, Communication and Intelligence.</a:t>
            </a:r>
            <a:endParaRPr lang="en-US" sz="1800" dirty="0">
              <a:solidFill>
                <a:schemeClr val="tx1"/>
              </a:solidFill>
            </a:endParaRPr>
          </a:p>
          <a:p>
            <a:r>
              <a:rPr lang="en-US" sz="3200" dirty="0">
                <a:solidFill>
                  <a:schemeClr val="tx1"/>
                </a:solidFill>
              </a:rPr>
              <a:t>The Sacramento Zoo. “Tamandua Enrichment, Honey in a Tube - Sacramento Zoo.” YouTube, YouTube, 14 Mar. 2011</a:t>
            </a:r>
            <a:r>
              <a:rPr lang="en-US" sz="3200" dirty="0" smtClean="0">
                <a:solidFill>
                  <a:schemeClr val="tx1"/>
                </a:solidFill>
              </a:rPr>
              <a:t>.</a:t>
            </a:r>
            <a:endParaRPr lang="en-US" sz="8000" b="1" dirty="0">
              <a:solidFill>
                <a:schemeClr val="tx1"/>
              </a:solidFill>
            </a:endParaRPr>
          </a:p>
          <a:p>
            <a:endParaRPr lang="en-US" sz="3200" dirty="0" smtClean="0">
              <a:solidFill>
                <a:schemeClr val="tx1"/>
              </a:solidFill>
            </a:endParaRPr>
          </a:p>
        </p:txBody>
      </p:sp>
      <p:sp>
        <p:nvSpPr>
          <p:cNvPr id="24" name="Rectangle 23"/>
          <p:cNvSpPr/>
          <p:nvPr/>
        </p:nvSpPr>
        <p:spPr>
          <a:xfrm>
            <a:off x="22843608" y="12047831"/>
            <a:ext cx="3124200" cy="304475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solidFill>
                <a:schemeClr val="tx1"/>
              </a:solidFill>
              <a:latin typeface="Arial Black" panose="020B0A04020102020204" pitchFamily="34" charset="0"/>
            </a:endParaRPr>
          </a:p>
        </p:txBody>
      </p:sp>
      <p:pic>
        <p:nvPicPr>
          <p:cNvPr id="1026" name="Picture 2" descr="https://lh6.googleusercontent.com/9gkIghYW3t2KzjuWwVSSKFp2eG-l6HjtKq6AHoFuptkK0MTYuXwOTb71uPVaCdphhTEr1CHtRD9s0TSj_pIJF3-7RyobNgm68MEryBHgaX-IhqTSTVDjuwGEFa8Y8igVPH0s5VP0QXSE8w"/>
          <p:cNvPicPr>
            <a:picLocks noChangeAspect="1" noChangeArrowheads="1"/>
          </p:cNvPicPr>
          <p:nvPr/>
        </p:nvPicPr>
        <p:blipFill rotWithShape="1">
          <a:blip r:embed="rId4">
            <a:extLst>
              <a:ext uri="{28A0092B-C50C-407E-A947-70E740481C1C}">
                <a14:useLocalDpi xmlns:a14="http://schemas.microsoft.com/office/drawing/2010/main" val="0"/>
              </a:ext>
            </a:extLst>
          </a:blip>
          <a:srcRect l="28979" t="48073" r="31561" b="22137"/>
          <a:stretch/>
        </p:blipFill>
        <p:spPr bwMode="auto">
          <a:xfrm>
            <a:off x="1316539" y="26035720"/>
            <a:ext cx="5979596" cy="2539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vg7_wil082F7tjbBt9BPO7A5yVALQ8nCSNuBCwxo8TQHtyJe2sBfZChCHI3BJzVGu5pezS0DvStFPSZx7S1Clos-a6pKLqA2Moz0fYCktu0mhJH5o7Ma7KS7h11ItvU2zaEWTAUKrJGrBg"/>
          <p:cNvPicPr>
            <a:picLocks noChangeAspect="1" noChangeArrowheads="1"/>
          </p:cNvPicPr>
          <p:nvPr/>
        </p:nvPicPr>
        <p:blipFill rotWithShape="1">
          <a:blip r:embed="rId5">
            <a:extLst>
              <a:ext uri="{28A0092B-C50C-407E-A947-70E740481C1C}">
                <a14:useLocalDpi xmlns:a14="http://schemas.microsoft.com/office/drawing/2010/main" val="0"/>
              </a:ext>
            </a:extLst>
          </a:blip>
          <a:srcRect l="29048" t="44130" r="31500" b="26210"/>
          <a:stretch/>
        </p:blipFill>
        <p:spPr bwMode="auto">
          <a:xfrm>
            <a:off x="7625471" y="26035720"/>
            <a:ext cx="5932658" cy="25088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4.googleusercontent.com/Uq4fHxMTdhOjfI6TNbI9KFkx-1MzEmAGFhGNnAxNijKK8mvgOCtvzy-ZmmpZIqMcBAK3HQ1e0EWcw98E1wIChUfYrgzyV09B0nmjP1IW0EIbzA6EYa7w5udmGp9M4lwZ-U3CYLx8G0dHTQ"/>
          <p:cNvPicPr>
            <a:picLocks noChangeAspect="1" noChangeArrowheads="1"/>
          </p:cNvPicPr>
          <p:nvPr/>
        </p:nvPicPr>
        <p:blipFill rotWithShape="1">
          <a:blip r:embed="rId6">
            <a:extLst>
              <a:ext uri="{28A0092B-C50C-407E-A947-70E740481C1C}">
                <a14:useLocalDpi xmlns:a14="http://schemas.microsoft.com/office/drawing/2010/main" val="0"/>
              </a:ext>
            </a:extLst>
          </a:blip>
          <a:srcRect l="29062" t="56244" r="31437" b="13534"/>
          <a:stretch/>
        </p:blipFill>
        <p:spPr bwMode="auto">
          <a:xfrm>
            <a:off x="29760454" y="9756645"/>
            <a:ext cx="5824946" cy="25069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5.googleusercontent.com/sha4VYTV9sX72jRkRQh_Q1kaBhvXsbOomnsUvQa0FRcAYcPrfVygOaP3jPa8myW_GGTGVXjT6FY1yrwZJEHzOv_-MwMXh-TRsDX_--MyJ1Iwscvi7D1OzS_omrYPe_I8APgRgTCg1QaIIA"/>
          <p:cNvPicPr>
            <a:picLocks noChangeAspect="1" noChangeArrowheads="1"/>
          </p:cNvPicPr>
          <p:nvPr/>
        </p:nvPicPr>
        <p:blipFill rotWithShape="1">
          <a:blip r:embed="rId7">
            <a:extLst>
              <a:ext uri="{28A0092B-C50C-407E-A947-70E740481C1C}">
                <a14:useLocalDpi xmlns:a14="http://schemas.microsoft.com/office/drawing/2010/main" val="0"/>
              </a:ext>
            </a:extLst>
          </a:blip>
          <a:srcRect l="29001" t="48457" r="31499" b="21595"/>
          <a:stretch/>
        </p:blipFill>
        <p:spPr bwMode="auto">
          <a:xfrm>
            <a:off x="36804600" y="9756645"/>
            <a:ext cx="5878342" cy="25069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lh6.googleusercontent.com/-LHS4aUuvaWPBwNQShW9K2t3qkf636PrDR0fRLb7Dn4OR-rY0HRCwF58Q8Rq9O-DU_-QPuOJ9aRl-ERvCY9txO8KfyODI74PHzD63O76Sq_xhnNxSImpRv74ASGLOef1j5hkaGbfokWmo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20999" y="5234478"/>
            <a:ext cx="8242215" cy="54948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lh3.googleusercontent.com/jgu4GOBZUstpc4RCRQjzC8TARwpVDc7tx0N7yE00D7EMKXQeA3VwHSjlS32rT668M34HpwJ267y7RXqB-S5Qoe9WC5BsdnMGDaksECkEDU9s0l1LWZhqJ5b15xz1qWbxLkkdVll5HO2Kpw"/>
          <p:cNvPicPr>
            <a:picLocks noChangeAspect="1" noChangeArrowheads="1"/>
          </p:cNvPicPr>
          <p:nvPr/>
        </p:nvPicPr>
        <p:blipFill rotWithShape="1">
          <a:blip r:embed="rId9">
            <a:extLst>
              <a:ext uri="{28A0092B-C50C-407E-A947-70E740481C1C}">
                <a14:useLocalDpi xmlns:a14="http://schemas.microsoft.com/office/drawing/2010/main" val="0"/>
              </a:ext>
            </a:extLst>
          </a:blip>
          <a:srcRect l="25577" t="5508" r="31423" b="9158"/>
          <a:stretch/>
        </p:blipFill>
        <p:spPr bwMode="auto">
          <a:xfrm>
            <a:off x="24001576" y="5251618"/>
            <a:ext cx="4938210" cy="551242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lh3.googleusercontent.com/gbsG0hXVM2B4yt-R1F9uC4wacseVN1OPmA_WEgwAQV42N_fZ4MU6a-l-r1fvGHu3JJq33v_68DuxT3YSXCjx7DP3NZlC3mp-PEtPCp-MVxq7z6f4W9gCiKG7U-loyLB3vnhIDrExhdH0kQ"/>
          <p:cNvPicPr>
            <a:picLocks noChangeAspect="1" noChangeArrowheads="1"/>
          </p:cNvPicPr>
          <p:nvPr/>
        </p:nvPicPr>
        <p:blipFill rotWithShape="1">
          <a:blip r:embed="rId10">
            <a:extLst>
              <a:ext uri="{28A0092B-C50C-407E-A947-70E740481C1C}">
                <a14:useLocalDpi xmlns:a14="http://schemas.microsoft.com/office/drawing/2010/main" val="0"/>
              </a:ext>
            </a:extLst>
          </a:blip>
          <a:srcRect l="28052" r="6947"/>
          <a:stretch/>
        </p:blipFill>
        <p:spPr bwMode="auto">
          <a:xfrm>
            <a:off x="15632556" y="10858367"/>
            <a:ext cx="6525252" cy="564685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lh3.googleusercontent.com/mHsRHJz40eABgIVEgeX1vCRn7phuOwPd_2Pu2B38QAC70tyAZ3VxZxzAhAYk6ok5GP_EgpHVEgG0ZE7GthFz_TSiXnbCzugFN0slpz0Imm9zVQme2zhD3jH7syNsHjHG34i66N8H-Vt5M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37041" y="16634298"/>
            <a:ext cx="6520767" cy="42544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lh3.googleusercontent.com/Js5f-zm5Ep8duB0KTFFqirWoOCxrZdKNVSPIjMmB6De0vgHazdfnZxa6hkPZA0JzXWUUpTzy2KewHTb2nR6eQVk4YJx6W2ykbOIWGN2LnrW05foQXUt0Ea-YFcvvYDy4JvO4JhdZ1nlNhQ"/>
          <p:cNvPicPr>
            <a:picLocks noChangeAspect="1" noChangeArrowheads="1"/>
          </p:cNvPicPr>
          <p:nvPr/>
        </p:nvPicPr>
        <p:blipFill rotWithShape="1">
          <a:blip r:embed="rId12">
            <a:extLst>
              <a:ext uri="{28A0092B-C50C-407E-A947-70E740481C1C}">
                <a14:useLocalDpi xmlns:a14="http://schemas.microsoft.com/office/drawing/2010/main" val="0"/>
              </a:ext>
            </a:extLst>
          </a:blip>
          <a:srcRect l="11766" t="35452" r="23168" b="39960"/>
          <a:stretch/>
        </p:blipFill>
        <p:spPr bwMode="auto">
          <a:xfrm>
            <a:off x="22283665" y="16411130"/>
            <a:ext cx="6656122" cy="447378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lh4.googleusercontent.com/XxqJTBs7II_qDDGirUi5KgFuCrn7MkI5POkMw5O5g2dUgdwjACMdg_hfKUR5AccTDSfJXsg2odSkqL_oeom1Tl_VRMpRGc75CcsXv4fayOxgPCOX2bpPN8k-RDhRXRpg-7-JuEM2vNzjKQ"/>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6958" y="12141459"/>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034219" y="12046715"/>
            <a:ext cx="3032070" cy="3539430"/>
          </a:xfrm>
          <a:prstGeom prst="rect">
            <a:avLst/>
          </a:prstGeom>
        </p:spPr>
        <p:txBody>
          <a:bodyPr wrap="square">
            <a:spAutoFit/>
          </a:bodyPr>
          <a:lstStyle/>
          <a:p>
            <a:pPr algn="ctr"/>
            <a:r>
              <a:rPr lang="en-US" sz="3200" dirty="0">
                <a:solidFill>
                  <a:srgbClr val="000000"/>
                </a:solidFill>
                <a:latin typeface="Times New Roman" panose="02020603050405020304" pitchFamily="18" charset="0"/>
              </a:rPr>
              <a:t>Scan here to see the website about this project, including design </a:t>
            </a:r>
            <a:r>
              <a:rPr lang="en-US" sz="3200" dirty="0" smtClean="0">
                <a:solidFill>
                  <a:srgbClr val="000000"/>
                </a:solidFill>
                <a:latin typeface="Times New Roman" panose="02020603050405020304" pitchFamily="18" charset="0"/>
              </a:rPr>
              <a:t>specifications </a:t>
            </a:r>
            <a:r>
              <a:rPr lang="en-US" sz="3200" dirty="0">
                <a:solidFill>
                  <a:srgbClr val="000000"/>
                </a:solidFill>
                <a:latin typeface="Times New Roman" panose="02020603050405020304" pitchFamily="18" charset="0"/>
              </a:rPr>
              <a:t>and a weekly blog</a:t>
            </a:r>
            <a:r>
              <a:rPr lang="en-US" sz="3200" dirty="0" smtClean="0">
                <a:solidFill>
                  <a:srgbClr val="000000"/>
                </a:solidFill>
                <a:latin typeface="Times New Roman" panose="02020603050405020304" pitchFamily="18" charset="0"/>
              </a:rPr>
              <a:t>.</a:t>
            </a:r>
            <a:endParaRPr lang="en-US" sz="3200" dirty="0"/>
          </a:p>
        </p:txBody>
      </p:sp>
    </p:spTree>
    <p:extLst>
      <p:ext uri="{BB962C8B-B14F-4D97-AF65-F5344CB8AC3E}">
        <p14:creationId xmlns:p14="http://schemas.microsoft.com/office/powerpoint/2010/main" val="1364469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821</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Times New Roman</vt:lpstr>
      <vt:lpstr>Office Theme</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Glenn</dc:creator>
  <cp:lastModifiedBy>Olivia Johnson</cp:lastModifiedBy>
  <cp:revision>18</cp:revision>
  <cp:lastPrinted>2014-09-11T15:42:14Z</cp:lastPrinted>
  <dcterms:created xsi:type="dcterms:W3CDTF">2014-09-11T15:15:49Z</dcterms:created>
  <dcterms:modified xsi:type="dcterms:W3CDTF">2018-04-26T21:16:56Z</dcterms:modified>
</cp:coreProperties>
</file>