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58" autoAdjust="0"/>
  </p:normalViewPr>
  <p:slideViewPr>
    <p:cSldViewPr>
      <p:cViewPr varScale="1">
        <p:scale>
          <a:sx n="14" d="100"/>
          <a:sy n="14" d="100"/>
        </p:scale>
        <p:origin x="12" y="6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C2E4551-7AB0-4F3E-BA38-812C45A0E35A}" type="datetimeFigureOut">
              <a:rPr lang="en-US" smtClean="0"/>
              <a:t>4/30/2018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CEE3D92-9E97-4B4D-89B3-2272D5209B88}" type="slidenum">
              <a:rPr lang="en-US" smtClean="0"/>
              <a:t>‹#›</a:t>
            </a:fld>
            <a:endParaRPr lang="en-US"/>
          </a:p>
        </p:txBody>
      </p:sp>
    </p:spTree>
    <p:extLst>
      <p:ext uri="{BB962C8B-B14F-4D97-AF65-F5344CB8AC3E}">
        <p14:creationId xmlns:p14="http://schemas.microsoft.com/office/powerpoint/2010/main" val="1006671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E3D92-9E97-4B4D-89B3-2272D5209B88}" type="slidenum">
              <a:rPr lang="en-US" smtClean="0"/>
              <a:t>1</a:t>
            </a:fld>
            <a:endParaRPr lang="en-US"/>
          </a:p>
        </p:txBody>
      </p:sp>
    </p:spTree>
    <p:extLst>
      <p:ext uri="{BB962C8B-B14F-4D97-AF65-F5344CB8AC3E}">
        <p14:creationId xmlns:p14="http://schemas.microsoft.com/office/powerpoint/2010/main" val="76617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424444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129670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25967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34405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A1218-13B9-4B8E-B7FF-03A943F5740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209365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A1218-13B9-4B8E-B7FF-03A943F5740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41818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A1218-13B9-4B8E-B7FF-03A943F57409}"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91342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A1218-13B9-4B8E-B7FF-03A943F57409}"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173471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A1218-13B9-4B8E-B7FF-03A943F57409}"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95266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A1218-13B9-4B8E-B7FF-03A943F5740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282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A1218-13B9-4B8E-B7FF-03A943F5740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39072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E3A1218-13B9-4B8E-B7FF-03A943F57409}" type="datetimeFigureOut">
              <a:rPr lang="en-US" smtClean="0"/>
              <a:t>4/30/2018</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0828DB2-A1CA-451C-8EF8-AD3D77851572}" type="slidenum">
              <a:rPr lang="en-US" smtClean="0"/>
              <a:t>‹#›</a:t>
            </a:fld>
            <a:endParaRPr lang="en-US"/>
          </a:p>
        </p:txBody>
      </p:sp>
    </p:spTree>
    <p:extLst>
      <p:ext uri="{BB962C8B-B14F-4D97-AF65-F5344CB8AC3E}">
        <p14:creationId xmlns:p14="http://schemas.microsoft.com/office/powerpoint/2010/main" val="1446308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174" y="1848028"/>
            <a:ext cx="42672000" cy="762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30861000"/>
            <a:ext cx="42672000" cy="762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4267200"/>
            <a:ext cx="42672000" cy="381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06718" y="1628864"/>
            <a:ext cx="23241000" cy="1200329"/>
          </a:xfrm>
          <a:prstGeom prst="rect">
            <a:avLst/>
          </a:prstGeom>
          <a:noFill/>
        </p:spPr>
        <p:txBody>
          <a:bodyPr wrap="square" rtlCol="0">
            <a:spAutoFit/>
          </a:bodyPr>
          <a:lstStyle/>
          <a:p>
            <a:pPr algn="ctr"/>
            <a:r>
              <a:rPr lang="en-US" sz="7200" dirty="0" smtClean="0">
                <a:latin typeface="Arial Black" panose="020B0A04020102020204" pitchFamily="34" charset="0"/>
              </a:rPr>
              <a:t>Manual Centrifuge</a:t>
            </a:r>
            <a:endParaRPr lang="en-US" sz="7200" dirty="0">
              <a:latin typeface="Arial Black" panose="020B0A04020102020204" pitchFamily="34" charset="0"/>
            </a:endParaRPr>
          </a:p>
        </p:txBody>
      </p:sp>
      <p:sp>
        <p:nvSpPr>
          <p:cNvPr id="10" name="TextBox 9"/>
          <p:cNvSpPr txBox="1"/>
          <p:nvPr/>
        </p:nvSpPr>
        <p:spPr>
          <a:xfrm>
            <a:off x="1219200" y="2867293"/>
            <a:ext cx="42138600" cy="1107996"/>
          </a:xfrm>
          <a:prstGeom prst="rect">
            <a:avLst/>
          </a:prstGeom>
          <a:noFill/>
          <a:ln w="3175">
            <a:solidFill>
              <a:schemeClr val="tx1"/>
            </a:solidFill>
          </a:ln>
        </p:spPr>
        <p:txBody>
          <a:bodyPr wrap="square" rtlCol="0">
            <a:spAutoFit/>
          </a:bodyPr>
          <a:lstStyle/>
          <a:p>
            <a:pPr algn="ctr"/>
            <a:r>
              <a:rPr lang="en-US" sz="6600" dirty="0" smtClean="0"/>
              <a:t>Development of a </a:t>
            </a:r>
            <a:r>
              <a:rPr lang="en-US" sz="6600" dirty="0"/>
              <a:t>hand held, manual centrifuge to advance medical treatments and technologies in third world countries</a:t>
            </a:r>
            <a:endParaRPr lang="en-US" sz="6600" dirty="0">
              <a:latin typeface="Arial Black" panose="020B0A04020102020204" pitchFamily="34" charset="0"/>
            </a:endParaRPr>
          </a:p>
        </p:txBody>
      </p:sp>
      <p:sp>
        <p:nvSpPr>
          <p:cNvPr id="12" name="Rectangle 11"/>
          <p:cNvSpPr/>
          <p:nvPr/>
        </p:nvSpPr>
        <p:spPr>
          <a:xfrm>
            <a:off x="1257300" y="4981844"/>
            <a:ext cx="13563601" cy="5495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r>
              <a:rPr lang="en-US" sz="6000" b="1" dirty="0" smtClean="0">
                <a:solidFill>
                  <a:schemeClr val="tx1"/>
                </a:solidFill>
              </a:rPr>
              <a:t>Purpose/Introduction</a:t>
            </a:r>
          </a:p>
          <a:p>
            <a:r>
              <a:rPr lang="en-US" sz="6000" dirty="0" smtClean="0">
                <a:solidFill>
                  <a:schemeClr val="tx1"/>
                </a:solidFill>
              </a:rPr>
              <a:t>To advance medical care in third world countries by developing a non-electric centrifuge that is efficient and cost effective for those who are in need.</a:t>
            </a:r>
            <a:endParaRPr lang="en-US" sz="6000" dirty="0">
              <a:solidFill>
                <a:schemeClr val="tx1"/>
              </a:solidFill>
            </a:endParaRPr>
          </a:p>
          <a:p>
            <a:pPr algn="ctr"/>
            <a:endParaRPr lang="en-US" sz="6000"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3" name="Rectangle 12"/>
          <p:cNvSpPr/>
          <p:nvPr/>
        </p:nvSpPr>
        <p:spPr>
          <a:xfrm rot="10800000" flipV="1">
            <a:off x="1257300" y="10811322"/>
            <a:ext cx="13563600" cy="7761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dirty="0" smtClean="0">
              <a:solidFill>
                <a:schemeClr val="tx1"/>
              </a:solidFill>
            </a:endParaRPr>
          </a:p>
          <a:p>
            <a:pPr algn="ctr"/>
            <a:endParaRPr lang="en-US" sz="6600" b="1" dirty="0" smtClean="0">
              <a:solidFill>
                <a:schemeClr val="tx1"/>
              </a:solidFill>
            </a:endParaRPr>
          </a:p>
          <a:p>
            <a:pPr algn="ctr"/>
            <a:endParaRPr lang="en-US" sz="6600" b="1" dirty="0">
              <a:solidFill>
                <a:schemeClr val="tx1"/>
              </a:solidFill>
            </a:endParaRPr>
          </a:p>
          <a:p>
            <a:pPr algn="ctr"/>
            <a:endParaRPr lang="en-US" sz="6600" b="1" dirty="0" smtClean="0">
              <a:solidFill>
                <a:schemeClr val="tx1"/>
              </a:solidFill>
            </a:endParaRPr>
          </a:p>
          <a:p>
            <a:pPr algn="ctr"/>
            <a:r>
              <a:rPr lang="en-US" sz="6600" b="1" dirty="0" smtClean="0">
                <a:solidFill>
                  <a:schemeClr val="tx1"/>
                </a:solidFill>
              </a:rPr>
              <a:t> </a:t>
            </a:r>
            <a:endParaRPr lang="en-US" sz="6600" b="1" dirty="0">
              <a:solidFill>
                <a:schemeClr val="tx1"/>
              </a:solidFill>
            </a:endParaRPr>
          </a:p>
          <a:p>
            <a:r>
              <a:rPr lang="en-US" sz="6600" b="1" dirty="0" smtClean="0">
                <a:solidFill>
                  <a:schemeClr val="tx1"/>
                </a:solidFill>
              </a:rPr>
              <a:t> </a:t>
            </a:r>
          </a:p>
          <a:p>
            <a:pPr algn="ctr"/>
            <a:endParaRPr lang="en-US" sz="6600" b="1" dirty="0">
              <a:solidFill>
                <a:schemeClr val="tx1"/>
              </a:solidFill>
            </a:endParaRPr>
          </a:p>
          <a:p>
            <a:pPr algn="ctr"/>
            <a:endParaRPr lang="en-US" sz="6600" b="1" dirty="0" smtClean="0">
              <a:solidFill>
                <a:schemeClr val="tx1"/>
              </a:solidFill>
            </a:endParaRPr>
          </a:p>
          <a:p>
            <a:pPr algn="ctr"/>
            <a:endParaRPr lang="en-US" sz="6600" b="1" dirty="0" smtClean="0">
              <a:solidFill>
                <a:schemeClr val="tx1"/>
              </a:solidFill>
            </a:endParaRPr>
          </a:p>
          <a:p>
            <a:pPr algn="ctr"/>
            <a:r>
              <a:rPr lang="en-US" sz="6000" b="1" dirty="0" smtClean="0">
                <a:solidFill>
                  <a:schemeClr val="tx1"/>
                </a:solidFill>
              </a:rPr>
              <a:t>Background/Literature review</a:t>
            </a:r>
          </a:p>
          <a:p>
            <a:r>
              <a:rPr lang="en-US" sz="6000" dirty="0">
                <a:solidFill>
                  <a:schemeClr val="tx1"/>
                </a:solidFill>
              </a:rPr>
              <a:t>A</a:t>
            </a:r>
            <a:r>
              <a:rPr lang="en-US" sz="6000" dirty="0" smtClean="0">
                <a:solidFill>
                  <a:schemeClr val="tx1"/>
                </a:solidFill>
              </a:rPr>
              <a:t>lthough </a:t>
            </a:r>
            <a:r>
              <a:rPr lang="en-US" sz="6000" dirty="0">
                <a:solidFill>
                  <a:schemeClr val="tx1"/>
                </a:solidFill>
              </a:rPr>
              <a:t>manual centrifuge devices have been constructed in the past, nothing </a:t>
            </a:r>
            <a:r>
              <a:rPr lang="en-US" sz="6000" dirty="0" smtClean="0">
                <a:solidFill>
                  <a:schemeClr val="tx1"/>
                </a:solidFill>
              </a:rPr>
              <a:t>uses the push-spin technology </a:t>
            </a:r>
            <a:r>
              <a:rPr lang="en-US" sz="6000" dirty="0">
                <a:solidFill>
                  <a:schemeClr val="tx1"/>
                </a:solidFill>
              </a:rPr>
              <a:t>that </a:t>
            </a:r>
            <a:r>
              <a:rPr lang="en-US" sz="6000" dirty="0" smtClean="0">
                <a:solidFill>
                  <a:schemeClr val="tx1"/>
                </a:solidFill>
              </a:rPr>
              <a:t>the </a:t>
            </a:r>
            <a:r>
              <a:rPr lang="en-US" sz="6000" dirty="0">
                <a:solidFill>
                  <a:schemeClr val="tx1"/>
                </a:solidFill>
              </a:rPr>
              <a:t>innovation utilizes. </a:t>
            </a:r>
            <a:r>
              <a:rPr lang="en-US" sz="6000" dirty="0" smtClean="0">
                <a:solidFill>
                  <a:schemeClr val="tx1"/>
                </a:solidFill>
              </a:rPr>
              <a:t>Most of the </a:t>
            </a:r>
            <a:r>
              <a:rPr lang="en-US" sz="6000" dirty="0">
                <a:solidFill>
                  <a:schemeClr val="tx1"/>
                </a:solidFill>
              </a:rPr>
              <a:t>similar constructs use a handle and a rotating gear to produce </a:t>
            </a:r>
            <a:r>
              <a:rPr lang="en-US" sz="6000" dirty="0" smtClean="0">
                <a:solidFill>
                  <a:schemeClr val="tx1"/>
                </a:solidFill>
              </a:rPr>
              <a:t>spinning forces. </a:t>
            </a:r>
            <a:endParaRPr lang="en-US" sz="6000" dirty="0">
              <a:solidFill>
                <a:schemeClr val="tx1"/>
              </a:solidFill>
            </a:endParaRPr>
          </a:p>
          <a:p>
            <a:r>
              <a:rPr lang="en-US" dirty="0"/>
              <a:t/>
            </a:r>
            <a:br>
              <a:rPr lang="en-US" dirty="0"/>
            </a:b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4" name="Rectangle 13"/>
          <p:cNvSpPr/>
          <p:nvPr/>
        </p:nvSpPr>
        <p:spPr>
          <a:xfrm>
            <a:off x="1257300" y="18906538"/>
            <a:ext cx="13620750" cy="11344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smtClean="0">
              <a:solidFill>
                <a:schemeClr val="tx1"/>
              </a:solidFill>
            </a:endParaRPr>
          </a:p>
          <a:p>
            <a:pPr algn="ctr"/>
            <a:endParaRPr lang="en-US" sz="4800" b="1" dirty="0" smtClean="0">
              <a:solidFill>
                <a:schemeClr val="tx1"/>
              </a:solidFill>
            </a:endParaRPr>
          </a:p>
          <a:p>
            <a:pPr algn="ctr"/>
            <a:endParaRPr lang="en-US" sz="4800" b="1" dirty="0" smtClean="0">
              <a:solidFill>
                <a:schemeClr val="tx1"/>
              </a:solidFill>
            </a:endParaRPr>
          </a:p>
          <a:p>
            <a:pPr algn="ctr"/>
            <a:endParaRPr lang="en-US" sz="4800" b="1" dirty="0" smtClean="0">
              <a:solidFill>
                <a:schemeClr val="tx1"/>
              </a:solidFill>
            </a:endParaRPr>
          </a:p>
          <a:p>
            <a:pPr algn="ctr"/>
            <a:endParaRPr lang="en-US" sz="4800" b="1" dirty="0">
              <a:solidFill>
                <a:schemeClr val="tx1"/>
              </a:solidFill>
            </a:endParaRPr>
          </a:p>
          <a:p>
            <a:pPr algn="ctr"/>
            <a:endParaRPr lang="en-US" sz="48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endParaRPr lang="en-US" sz="6000" b="1" dirty="0" smtClean="0">
              <a:solidFill>
                <a:schemeClr val="tx1"/>
              </a:solidFill>
            </a:endParaRPr>
          </a:p>
          <a:p>
            <a:pPr algn="ctr"/>
            <a:endParaRPr lang="en-US" sz="6000" b="1" dirty="0">
              <a:solidFill>
                <a:schemeClr val="tx1"/>
              </a:solidFill>
            </a:endParaRPr>
          </a:p>
          <a:p>
            <a:pPr algn="ctr"/>
            <a:r>
              <a:rPr lang="en-US" sz="6000" b="1" dirty="0" smtClean="0">
                <a:solidFill>
                  <a:schemeClr val="tx1"/>
                </a:solidFill>
              </a:rPr>
              <a:t>Methodology</a:t>
            </a:r>
          </a:p>
          <a:p>
            <a:r>
              <a:rPr lang="en-US" sz="6000" dirty="0" smtClean="0">
                <a:solidFill>
                  <a:schemeClr val="tx1"/>
                </a:solidFill>
              </a:rPr>
              <a:t>To create this device, many prototypes were designed to make the most efficient product to achieve the goal. This included a density test to figure out how to mimic the separation of blood. Olive oil, rubbing alcohol, and colored water were used to represent the viscosity of the blood. The test was conducted on both the manual and electric centrifuge for 1 minute, 10 minutes, and 20 minutes to compare the separation.</a:t>
            </a: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7" name="Rectangle 16"/>
          <p:cNvSpPr/>
          <p:nvPr/>
        </p:nvSpPr>
        <p:spPr>
          <a:xfrm>
            <a:off x="15506700" y="16946716"/>
            <a:ext cx="13563600" cy="12977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endParaRPr lang="en-US" sz="6000" b="1" dirty="0">
              <a:solidFill>
                <a:schemeClr val="tx1"/>
              </a:solidFill>
            </a:endParaRPr>
          </a:p>
          <a:p>
            <a:pPr algn="ctr"/>
            <a:r>
              <a:rPr lang="en-US" sz="6000" b="1" dirty="0" smtClean="0">
                <a:solidFill>
                  <a:schemeClr val="tx1"/>
                </a:solidFill>
              </a:rPr>
              <a:t>Analysis</a:t>
            </a:r>
          </a:p>
          <a:p>
            <a:r>
              <a:rPr lang="en-US" sz="6000" dirty="0" smtClean="0">
                <a:solidFill>
                  <a:schemeClr val="tx1"/>
                </a:solidFill>
              </a:rPr>
              <a:t>The data indicated that the design was proficient in the separation of the various parts of blood. This design required more kinetic energy from man-power to have it reach the speed needed to separate. </a:t>
            </a:r>
            <a:r>
              <a:rPr lang="en-US" sz="6000" dirty="0">
                <a:solidFill>
                  <a:schemeClr val="tx1"/>
                </a:solidFill>
              </a:rPr>
              <a:t>The “centrifuge” function operates as a normal centrifuge </a:t>
            </a:r>
            <a:r>
              <a:rPr lang="en-US" sz="6000" dirty="0" smtClean="0">
                <a:solidFill>
                  <a:schemeClr val="tx1"/>
                </a:solidFill>
              </a:rPr>
              <a:t>would, but </a:t>
            </a:r>
            <a:r>
              <a:rPr lang="en-US" sz="6000" dirty="0">
                <a:solidFill>
                  <a:schemeClr val="tx1"/>
                </a:solidFill>
              </a:rPr>
              <a:t>requires more strength than </a:t>
            </a:r>
            <a:r>
              <a:rPr lang="en-US" sz="6000" dirty="0" smtClean="0">
                <a:solidFill>
                  <a:schemeClr val="tx1"/>
                </a:solidFill>
              </a:rPr>
              <a:t>an electric </a:t>
            </a:r>
            <a:r>
              <a:rPr lang="en-US" sz="6000" dirty="0">
                <a:solidFill>
                  <a:schemeClr val="tx1"/>
                </a:solidFill>
              </a:rPr>
              <a:t>powered centrifuge. The liquids that </a:t>
            </a:r>
            <a:r>
              <a:rPr lang="en-US" sz="6000" dirty="0" smtClean="0">
                <a:solidFill>
                  <a:schemeClr val="tx1"/>
                </a:solidFill>
              </a:rPr>
              <a:t>were </a:t>
            </a:r>
            <a:r>
              <a:rPr lang="en-US" sz="6000" dirty="0">
                <a:solidFill>
                  <a:schemeClr val="tx1"/>
                </a:solidFill>
              </a:rPr>
              <a:t>tested </a:t>
            </a:r>
            <a:r>
              <a:rPr lang="en-US" sz="6000" dirty="0" smtClean="0">
                <a:solidFill>
                  <a:schemeClr val="tx1"/>
                </a:solidFill>
              </a:rPr>
              <a:t>had </a:t>
            </a:r>
            <a:r>
              <a:rPr lang="en-US" sz="6000" dirty="0">
                <a:solidFill>
                  <a:schemeClr val="tx1"/>
                </a:solidFill>
              </a:rPr>
              <a:t>separate densities to represent blood actually separated when we tested them in our device.</a:t>
            </a:r>
          </a:p>
          <a:p>
            <a:pPr algn="ctr"/>
            <a:endParaRPr lang="en-US" sz="6000" dirty="0" smtClean="0">
              <a:solidFill>
                <a:schemeClr val="tx1"/>
              </a:solidFill>
            </a:endParaRPr>
          </a:p>
          <a:p>
            <a:pPr algn="ctr"/>
            <a:endParaRPr lang="en-US" sz="6000" b="1"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8" name="Rectangle 17"/>
          <p:cNvSpPr/>
          <p:nvPr/>
        </p:nvSpPr>
        <p:spPr>
          <a:xfrm>
            <a:off x="29698950" y="4938773"/>
            <a:ext cx="13563600" cy="102778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r>
              <a:rPr lang="en-US" sz="6000" b="1" dirty="0" smtClean="0">
                <a:solidFill>
                  <a:schemeClr val="tx1"/>
                </a:solidFill>
              </a:rPr>
              <a:t>Design Process and Next Steps</a:t>
            </a:r>
          </a:p>
          <a:p>
            <a:r>
              <a:rPr lang="en-US" sz="6000" dirty="0" smtClean="0">
                <a:solidFill>
                  <a:schemeClr val="tx1"/>
                </a:solidFill>
              </a:rPr>
              <a:t>The first design was based off of a hand held pull-string toy, which evolved to a manual flashlight, and finalized as being based off of a salad spinner design. The final design was constructed from a 3D printed insert and preformed well. The next steps in making the centrifuge even more efficient is constructing it to work just as well with less man-power. </a:t>
            </a:r>
            <a:endParaRPr lang="en-US" sz="6000" dirty="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9" name="Rectangle 18"/>
          <p:cNvSpPr/>
          <p:nvPr/>
        </p:nvSpPr>
        <p:spPr>
          <a:xfrm>
            <a:off x="29698950" y="15507190"/>
            <a:ext cx="13563600" cy="77362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Results</a:t>
            </a:r>
          </a:p>
          <a:p>
            <a:r>
              <a:rPr lang="en-US" sz="2800" dirty="0" smtClean="0">
                <a:solidFill>
                  <a:schemeClr val="tx1"/>
                </a:solidFill>
              </a:rPr>
              <a:t> Electric Centrifuge</a:t>
            </a:r>
          </a:p>
          <a:p>
            <a:endParaRPr lang="en-US" sz="2800" dirty="0">
              <a:solidFill>
                <a:schemeClr val="tx1"/>
              </a:solidFill>
            </a:endParaRPr>
          </a:p>
          <a:p>
            <a:endParaRPr lang="en-US" sz="2800" dirty="0" smtClean="0">
              <a:solidFill>
                <a:schemeClr val="tx1"/>
              </a:solidFill>
            </a:endParaRPr>
          </a:p>
          <a:p>
            <a:endParaRPr lang="en-US" sz="2800" dirty="0">
              <a:solidFill>
                <a:schemeClr val="tx1"/>
              </a:solidFill>
            </a:endParaRPr>
          </a:p>
          <a:p>
            <a:endParaRPr lang="en-US" sz="2800" dirty="0" smtClean="0">
              <a:solidFill>
                <a:schemeClr val="tx1"/>
              </a:solidFill>
            </a:endParaRPr>
          </a:p>
          <a:p>
            <a:endParaRPr lang="en-US" sz="2800" dirty="0">
              <a:solidFill>
                <a:schemeClr val="tx1"/>
              </a:solidFill>
            </a:endParaRPr>
          </a:p>
          <a:p>
            <a:endParaRPr lang="en-US" sz="2800"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20" name="Rectangle 19"/>
          <p:cNvSpPr/>
          <p:nvPr/>
        </p:nvSpPr>
        <p:spPr>
          <a:xfrm>
            <a:off x="29698950" y="23568468"/>
            <a:ext cx="13563600" cy="49293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a:p>
            <a:pPr algn="ctr"/>
            <a:endParaRPr lang="en-US" sz="6000" b="1" dirty="0" smtClean="0">
              <a:solidFill>
                <a:schemeClr val="tx1"/>
              </a:solidFill>
            </a:endParaRPr>
          </a:p>
          <a:p>
            <a:pPr algn="ctr"/>
            <a:endParaRPr lang="en-US" sz="6000" b="1" dirty="0">
              <a:solidFill>
                <a:schemeClr val="tx1"/>
              </a:solidFill>
            </a:endParaRPr>
          </a:p>
          <a:p>
            <a:pPr algn="ctr"/>
            <a:r>
              <a:rPr lang="en-US" sz="6000" b="1" dirty="0" smtClean="0">
                <a:solidFill>
                  <a:schemeClr val="tx1"/>
                </a:solidFill>
              </a:rPr>
              <a:t>Acknowledgements</a:t>
            </a:r>
            <a:endParaRPr lang="en-US" b="1" dirty="0" smtClean="0">
              <a:solidFill>
                <a:schemeClr val="tx1"/>
              </a:solidFill>
            </a:endParaRPr>
          </a:p>
          <a:p>
            <a:r>
              <a:rPr lang="en-US" sz="6000" dirty="0" smtClean="0">
                <a:solidFill>
                  <a:schemeClr val="tx1"/>
                </a:solidFill>
              </a:rPr>
              <a:t>We would like the thank Mr. </a:t>
            </a:r>
            <a:r>
              <a:rPr lang="en-US" sz="6000" dirty="0" err="1" smtClean="0">
                <a:solidFill>
                  <a:schemeClr val="tx1"/>
                </a:solidFill>
              </a:rPr>
              <a:t>Thielke</a:t>
            </a:r>
            <a:r>
              <a:rPr lang="en-US" sz="6000" dirty="0" smtClean="0">
                <a:solidFill>
                  <a:schemeClr val="tx1"/>
                </a:solidFill>
              </a:rPr>
              <a:t>, Mr. </a:t>
            </a:r>
            <a:r>
              <a:rPr lang="en-US" sz="6000" dirty="0" err="1" smtClean="0">
                <a:solidFill>
                  <a:schemeClr val="tx1"/>
                </a:solidFill>
              </a:rPr>
              <a:t>Cengia</a:t>
            </a:r>
            <a:r>
              <a:rPr lang="en-US" sz="6000" dirty="0" smtClean="0">
                <a:solidFill>
                  <a:schemeClr val="tx1"/>
                </a:solidFill>
              </a:rPr>
              <a:t> and Mrs. Egan for helping guide us through this whole process.</a:t>
            </a:r>
          </a:p>
          <a:p>
            <a:pPr algn="ctr"/>
            <a:endParaRPr lang="en-US" dirty="0" smtClean="0">
              <a:solidFill>
                <a:schemeClr val="tx1"/>
              </a:solidFill>
            </a:endParaRPr>
          </a:p>
          <a:p>
            <a:pPr algn="ctr"/>
            <a:endParaRPr lang="en-US"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5400" y="29584650"/>
            <a:ext cx="3181350" cy="3181350"/>
          </a:xfrm>
          <a:prstGeom prst="rect">
            <a:avLst/>
          </a:prstGeom>
        </p:spPr>
      </p:pic>
      <p:sp>
        <p:nvSpPr>
          <p:cNvPr id="21" name="TextBox 20"/>
          <p:cNvSpPr txBox="1"/>
          <p:nvPr/>
        </p:nvSpPr>
        <p:spPr>
          <a:xfrm>
            <a:off x="25149810" y="30861000"/>
            <a:ext cx="18002250" cy="784830"/>
          </a:xfrm>
          <a:prstGeom prst="rect">
            <a:avLst/>
          </a:prstGeom>
          <a:noFill/>
        </p:spPr>
        <p:txBody>
          <a:bodyPr wrap="square" rtlCol="0">
            <a:spAutoFit/>
          </a:bodyPr>
          <a:lstStyle/>
          <a:p>
            <a:pPr algn="r"/>
            <a:r>
              <a:rPr lang="en-US" sz="4500" dirty="0" err="1" smtClean="0">
                <a:solidFill>
                  <a:srgbClr val="FFFF00"/>
                </a:solidFill>
                <a:latin typeface="Arial Black" panose="020B0A04020102020204" pitchFamily="34" charset="0"/>
              </a:rPr>
              <a:t>Monae</a:t>
            </a:r>
            <a:r>
              <a:rPr lang="en-US" sz="4500" dirty="0" smtClean="0">
                <a:solidFill>
                  <a:srgbClr val="FFFF00"/>
                </a:solidFill>
                <a:latin typeface="Arial Black" panose="020B0A04020102020204" pitchFamily="34" charset="0"/>
              </a:rPr>
              <a:t> Guillory </a:t>
            </a:r>
            <a:r>
              <a:rPr lang="en-US" sz="4500" dirty="0" err="1" smtClean="0">
                <a:solidFill>
                  <a:srgbClr val="FFFF00"/>
                </a:solidFill>
                <a:latin typeface="Arial Black" panose="020B0A04020102020204" pitchFamily="34" charset="0"/>
              </a:rPr>
              <a:t>Jaide</a:t>
            </a:r>
            <a:r>
              <a:rPr lang="en-US" sz="4500" dirty="0" smtClean="0">
                <a:solidFill>
                  <a:srgbClr val="FFFF00"/>
                </a:solidFill>
                <a:latin typeface="Arial Black" panose="020B0A04020102020204" pitchFamily="34" charset="0"/>
              </a:rPr>
              <a:t> Bucher Brandon Kassel</a:t>
            </a:r>
            <a:endParaRPr lang="en-US" sz="4500" dirty="0">
              <a:solidFill>
                <a:srgbClr val="FFFF00"/>
              </a:solidFill>
              <a:latin typeface="Arial Black" panose="020B0A04020102020204" pitchFamily="34" charset="0"/>
            </a:endParaRPr>
          </a:p>
        </p:txBody>
      </p:sp>
      <p:sp>
        <p:nvSpPr>
          <p:cNvPr id="22" name="TextBox 21"/>
          <p:cNvSpPr txBox="1"/>
          <p:nvPr/>
        </p:nvSpPr>
        <p:spPr>
          <a:xfrm>
            <a:off x="990600" y="30937200"/>
            <a:ext cx="19202400" cy="784830"/>
          </a:xfrm>
          <a:prstGeom prst="rect">
            <a:avLst/>
          </a:prstGeom>
          <a:noFill/>
        </p:spPr>
        <p:txBody>
          <a:bodyPr wrap="square" rtlCol="0">
            <a:spAutoFit/>
          </a:bodyPr>
          <a:lstStyle/>
          <a:p>
            <a:r>
              <a:rPr lang="en-US" sz="4500" dirty="0" smtClean="0">
                <a:latin typeface="+mj-lt"/>
              </a:rPr>
              <a:t>Northglenn HS STEM   601 W. 100</a:t>
            </a:r>
            <a:r>
              <a:rPr lang="en-US" sz="4500" baseline="30000" dirty="0" smtClean="0">
                <a:latin typeface="+mj-lt"/>
              </a:rPr>
              <a:t>th</a:t>
            </a:r>
            <a:r>
              <a:rPr lang="en-US" sz="4500" dirty="0" smtClean="0">
                <a:latin typeface="+mj-lt"/>
              </a:rPr>
              <a:t> Place  Northglenn, CO 80260</a:t>
            </a:r>
            <a:endParaRPr lang="en-US" sz="4500" dirty="0">
              <a:latin typeface="+mj-lt"/>
            </a:endParaRPr>
          </a:p>
        </p:txBody>
      </p:sp>
      <p:sp>
        <p:nvSpPr>
          <p:cNvPr id="23" name="Rectangle 22"/>
          <p:cNvSpPr/>
          <p:nvPr/>
        </p:nvSpPr>
        <p:spPr>
          <a:xfrm>
            <a:off x="29714992" y="28822828"/>
            <a:ext cx="13563600" cy="14285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References</a:t>
            </a:r>
          </a:p>
          <a:p>
            <a:pPr algn="ctr"/>
            <a:r>
              <a:rPr lang="en-US" sz="1200" b="1" dirty="0">
                <a:solidFill>
                  <a:schemeClr val="tx1"/>
                </a:solidFill>
              </a:rPr>
              <a:t>Hays, J. (2012, January). HEALTH CARE IN THE DEVELOPING WORLD (THIRD WORLD). Retrieved December 07, 2017, from http://factsanddetails.com/world/cat57/sub381/item2154.html</a:t>
            </a:r>
          </a:p>
          <a:p>
            <a:pPr algn="ctr"/>
            <a:r>
              <a:rPr lang="en-US" sz="1200" b="1" dirty="0" smtClean="0">
                <a:solidFill>
                  <a:schemeClr val="tx1"/>
                </a:solidFill>
              </a:rPr>
              <a:t>,Phan</a:t>
            </a:r>
            <a:r>
              <a:rPr lang="en-US" sz="1200" b="1" dirty="0">
                <a:solidFill>
                  <a:schemeClr val="tx1"/>
                </a:solidFill>
              </a:rPr>
              <a:t>, S. (2016, August 22). Bike-Powered Centrifuge for Developing Countries. Retrieved December 07, 2017, from http://www.borgenmagazine.com/bike-powered-centrifuge-developing-countries/</a:t>
            </a:r>
          </a:p>
          <a:p>
            <a:pPr algn="ctr"/>
            <a:r>
              <a:rPr lang="en-US" sz="1200" b="1" dirty="0" smtClean="0">
                <a:solidFill>
                  <a:schemeClr val="tx1"/>
                </a:solidFill>
              </a:rPr>
              <a:t>,Richards-</a:t>
            </a:r>
            <a:r>
              <a:rPr lang="en-US" sz="1200" b="1" dirty="0" err="1" smtClean="0">
                <a:solidFill>
                  <a:schemeClr val="tx1"/>
                </a:solidFill>
              </a:rPr>
              <a:t>Kortum</a:t>
            </a:r>
            <a:r>
              <a:rPr lang="en-US" sz="1200" b="1" dirty="0">
                <a:solidFill>
                  <a:schemeClr val="tx1"/>
                </a:solidFill>
              </a:rPr>
              <a:t>, R. (2012). Hand-powered centrifuge[A paper describing how the centrifuge works without power and who it is helping.].</a:t>
            </a:r>
            <a:endParaRPr lang="en-US" sz="1200" b="1" dirty="0" smtClean="0">
              <a:solidFill>
                <a:schemeClr val="tx1"/>
              </a:solidFill>
            </a:endParaRPr>
          </a:p>
        </p:txBody>
      </p:sp>
      <p:sp>
        <p:nvSpPr>
          <p:cNvPr id="24" name="Rectangle 23"/>
          <p:cNvSpPr/>
          <p:nvPr/>
        </p:nvSpPr>
        <p:spPr>
          <a:xfrm>
            <a:off x="38404800" y="9242"/>
            <a:ext cx="3124200" cy="304475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Black" panose="020B0A04020102020204" pitchFamily="34" charset="0"/>
              </a:rPr>
              <a:t>URL</a:t>
            </a:r>
          </a:p>
          <a:p>
            <a:pPr algn="ctr"/>
            <a:r>
              <a:rPr lang="en-US" sz="4000" dirty="0" smtClean="0">
                <a:solidFill>
                  <a:schemeClr val="tx1"/>
                </a:solidFill>
                <a:latin typeface="Arial Black" panose="020B0A04020102020204" pitchFamily="34" charset="0"/>
              </a:rPr>
              <a:t>for </a:t>
            </a:r>
          </a:p>
          <a:p>
            <a:pPr algn="ctr"/>
            <a:r>
              <a:rPr lang="en-US" sz="4000" dirty="0" smtClean="0">
                <a:solidFill>
                  <a:schemeClr val="tx1"/>
                </a:solidFill>
                <a:latin typeface="Arial Black" panose="020B0A04020102020204" pitchFamily="34" charset="0"/>
              </a:rPr>
              <a:t>More info</a:t>
            </a:r>
          </a:p>
        </p:txBody>
      </p:sp>
      <p:pic>
        <p:nvPicPr>
          <p:cNvPr id="1028" name="Picture 4" descr="https://lh3.googleusercontent.com/-aDG11AK-YbGVbzothkEpB2dO7H9oGdcn6IFv5gQnrBtlF8K8KotnUGvfj6BV3WfF03KzwI8Odr5mmfYlYLePdicLvjlBsBXPeP3TqfqNEK66wsASo6rM2BCVnv-pOUPEqV7NY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142562" y="7501117"/>
            <a:ext cx="9732428" cy="6572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ee8DhM6MBQqLWXTPwq3p2vNoCkdft7RVuAkgBoRFi9bReK0YlMA9pM9HeoSD7lgdxPicnp6SaM08iDHETdSrbeBKDfIWEt6P78Dy0ElrNroII0L5mtCbqHyLuUAw5fNoglKixXn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4172" y="5901620"/>
            <a:ext cx="7064431" cy="97719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04800" y="-31535"/>
            <a:ext cx="3216681" cy="3216681"/>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840696618"/>
              </p:ext>
            </p:extLst>
          </p:nvPr>
        </p:nvGraphicFramePr>
        <p:xfrm>
          <a:off x="29858369" y="16970464"/>
          <a:ext cx="11293880" cy="2495104"/>
        </p:xfrm>
        <a:graphic>
          <a:graphicData uri="http://schemas.openxmlformats.org/drawingml/2006/table">
            <a:tbl>
              <a:tblPr>
                <a:tableStyleId>{8A107856-5554-42FB-B03E-39F5DBC370BA}</a:tableStyleId>
              </a:tblPr>
              <a:tblGrid>
                <a:gridCol w="3782658">
                  <a:extLst>
                    <a:ext uri="{9D8B030D-6E8A-4147-A177-3AD203B41FA5}">
                      <a16:colId xmlns:a16="http://schemas.microsoft.com/office/drawing/2014/main" xmlns="" val="3198704539"/>
                    </a:ext>
                  </a:extLst>
                </a:gridCol>
                <a:gridCol w="3755611">
                  <a:extLst>
                    <a:ext uri="{9D8B030D-6E8A-4147-A177-3AD203B41FA5}">
                      <a16:colId xmlns:a16="http://schemas.microsoft.com/office/drawing/2014/main" xmlns="" val="1876901222"/>
                    </a:ext>
                  </a:extLst>
                </a:gridCol>
                <a:gridCol w="3755611">
                  <a:extLst>
                    <a:ext uri="{9D8B030D-6E8A-4147-A177-3AD203B41FA5}">
                      <a16:colId xmlns:a16="http://schemas.microsoft.com/office/drawing/2014/main" xmlns="" val="1120365585"/>
                    </a:ext>
                  </a:extLst>
                </a:gridCol>
              </a:tblGrid>
              <a:tr h="623776">
                <a:tc>
                  <a:txBody>
                    <a:bodyPr/>
                    <a:lstStyle/>
                    <a:p>
                      <a:pPr rtl="0" fontAlgn="t">
                        <a:spcBef>
                          <a:spcPts val="0"/>
                        </a:spcBef>
                        <a:spcAft>
                          <a:spcPts val="0"/>
                        </a:spcAft>
                      </a:pPr>
                      <a:r>
                        <a:rPr lang="en-US" sz="2400" u="none" strike="noStrike" dirty="0">
                          <a:effectLst/>
                        </a:rPr>
                        <a:t>Time Spun</a:t>
                      </a:r>
                      <a:endParaRPr lang="en-US" sz="16600" dirty="0">
                        <a:effectLst/>
                      </a:endParaRPr>
                    </a:p>
                  </a:txBody>
                  <a:tcPr marL="63500" marR="63500" marT="63500" marB="63500"/>
                </a:tc>
                <a:tc>
                  <a:txBody>
                    <a:bodyPr/>
                    <a:lstStyle/>
                    <a:p>
                      <a:pPr rtl="0" fontAlgn="t">
                        <a:spcBef>
                          <a:spcPts val="0"/>
                        </a:spcBef>
                        <a:spcAft>
                          <a:spcPts val="0"/>
                        </a:spcAft>
                      </a:pPr>
                      <a:r>
                        <a:rPr lang="en-US" sz="2400" u="none" strike="noStrike" dirty="0">
                          <a:effectLst/>
                        </a:rPr>
                        <a:t>Trial 1</a:t>
                      </a:r>
                      <a:endParaRPr lang="en-US" sz="16600" dirty="0">
                        <a:effectLst/>
                      </a:endParaRPr>
                    </a:p>
                  </a:txBody>
                  <a:tcPr marL="63500" marR="63500" marT="63500" marB="63500"/>
                </a:tc>
                <a:tc>
                  <a:txBody>
                    <a:bodyPr/>
                    <a:lstStyle/>
                    <a:p>
                      <a:pPr rtl="0" fontAlgn="t">
                        <a:spcBef>
                          <a:spcPts val="0"/>
                        </a:spcBef>
                        <a:spcAft>
                          <a:spcPts val="0"/>
                        </a:spcAft>
                      </a:pPr>
                      <a:r>
                        <a:rPr lang="en-US" sz="2400" u="none" strike="noStrike" dirty="0">
                          <a:effectLst/>
                        </a:rPr>
                        <a:t>Trial 2</a:t>
                      </a:r>
                      <a:endParaRPr lang="en-US" sz="16600" dirty="0">
                        <a:effectLst/>
                      </a:endParaRPr>
                    </a:p>
                  </a:txBody>
                  <a:tcPr marL="63500" marR="63500" marT="63500" marB="63500"/>
                </a:tc>
                <a:extLst>
                  <a:ext uri="{0D108BD9-81ED-4DB2-BD59-A6C34878D82A}">
                    <a16:rowId xmlns:a16="http://schemas.microsoft.com/office/drawing/2014/main" xmlns="" val="1891014287"/>
                  </a:ext>
                </a:extLst>
              </a:tr>
              <a:tr h="623776">
                <a:tc>
                  <a:txBody>
                    <a:bodyPr/>
                    <a:lstStyle/>
                    <a:p>
                      <a:pPr rtl="0" fontAlgn="t">
                        <a:spcBef>
                          <a:spcPts val="0"/>
                        </a:spcBef>
                        <a:spcAft>
                          <a:spcPts val="0"/>
                        </a:spcAft>
                      </a:pPr>
                      <a:r>
                        <a:rPr lang="en-US" sz="2400" u="none" strike="noStrike" dirty="0">
                          <a:effectLst/>
                        </a:rPr>
                        <a:t>1 Minute</a:t>
                      </a:r>
                      <a:endParaRPr lang="en-US" sz="16600" dirty="0">
                        <a:effectLst/>
                      </a:endParaRPr>
                    </a:p>
                  </a:txBody>
                  <a:tcPr marL="63500" marR="63500" marT="63500" marB="63500"/>
                </a:tc>
                <a:tc>
                  <a:txBody>
                    <a:bodyPr/>
                    <a:lstStyle/>
                    <a:p>
                      <a:pPr rtl="0" fontAlgn="t">
                        <a:spcBef>
                          <a:spcPts val="0"/>
                        </a:spcBef>
                        <a:spcAft>
                          <a:spcPts val="0"/>
                        </a:spcAft>
                      </a:pPr>
                      <a:r>
                        <a:rPr lang="en-US" sz="2400" u="none" strike="noStrike" dirty="0">
                          <a:effectLst/>
                        </a:rPr>
                        <a:t>No Separation</a:t>
                      </a:r>
                      <a:endParaRPr lang="en-US" sz="16600" dirty="0">
                        <a:effectLst/>
                      </a:endParaRPr>
                    </a:p>
                  </a:txBody>
                  <a:tcPr marL="63500" marR="63500" marT="63500" marB="63500"/>
                </a:tc>
                <a:tc>
                  <a:txBody>
                    <a:bodyPr/>
                    <a:lstStyle/>
                    <a:p>
                      <a:pPr rtl="0" fontAlgn="t">
                        <a:spcBef>
                          <a:spcPts val="0"/>
                        </a:spcBef>
                        <a:spcAft>
                          <a:spcPts val="0"/>
                        </a:spcAft>
                      </a:pPr>
                      <a:r>
                        <a:rPr lang="en-US" sz="2400" u="none" strike="noStrike" dirty="0">
                          <a:effectLst/>
                        </a:rPr>
                        <a:t>No Separation </a:t>
                      </a:r>
                      <a:endParaRPr lang="en-US" sz="16600" dirty="0">
                        <a:effectLst/>
                      </a:endParaRPr>
                    </a:p>
                  </a:txBody>
                  <a:tcPr marL="63500" marR="63500" marT="63500" marB="63500"/>
                </a:tc>
                <a:extLst>
                  <a:ext uri="{0D108BD9-81ED-4DB2-BD59-A6C34878D82A}">
                    <a16:rowId xmlns:a16="http://schemas.microsoft.com/office/drawing/2014/main" xmlns="" val="1680282146"/>
                  </a:ext>
                </a:extLst>
              </a:tr>
              <a:tr h="623776">
                <a:tc>
                  <a:txBody>
                    <a:bodyPr/>
                    <a:lstStyle/>
                    <a:p>
                      <a:pPr rtl="0" fontAlgn="t">
                        <a:spcBef>
                          <a:spcPts val="0"/>
                        </a:spcBef>
                        <a:spcAft>
                          <a:spcPts val="0"/>
                        </a:spcAft>
                      </a:pPr>
                      <a:r>
                        <a:rPr lang="en-US" sz="2400" u="none" strike="noStrike" dirty="0">
                          <a:effectLst/>
                        </a:rPr>
                        <a:t>10 Minutes</a:t>
                      </a:r>
                      <a:endParaRPr lang="en-US" sz="16600" dirty="0">
                        <a:effectLst/>
                      </a:endParaRPr>
                    </a:p>
                  </a:txBody>
                  <a:tcPr marL="63500" marR="63500" marT="63500" marB="63500"/>
                </a:tc>
                <a:tc>
                  <a:txBody>
                    <a:bodyPr/>
                    <a:lstStyle/>
                    <a:p>
                      <a:pPr rtl="0" fontAlgn="t">
                        <a:spcBef>
                          <a:spcPts val="0"/>
                        </a:spcBef>
                        <a:spcAft>
                          <a:spcPts val="0"/>
                        </a:spcAft>
                      </a:pPr>
                      <a:r>
                        <a:rPr lang="en-US" sz="2400" u="none" strike="noStrike" dirty="0">
                          <a:effectLst/>
                        </a:rPr>
                        <a:t>1.2 mm of separation</a:t>
                      </a:r>
                      <a:endParaRPr lang="en-US" sz="16600" dirty="0">
                        <a:effectLst/>
                      </a:endParaRPr>
                    </a:p>
                  </a:txBody>
                  <a:tcPr marL="63500" marR="63500" marT="63500" marB="63500"/>
                </a:tc>
                <a:tc>
                  <a:txBody>
                    <a:bodyPr/>
                    <a:lstStyle/>
                    <a:p>
                      <a:pPr rtl="0" fontAlgn="t">
                        <a:spcBef>
                          <a:spcPts val="0"/>
                        </a:spcBef>
                        <a:spcAft>
                          <a:spcPts val="0"/>
                        </a:spcAft>
                      </a:pPr>
                      <a:r>
                        <a:rPr lang="en-US" sz="2400" u="none" strike="noStrike">
                          <a:effectLst/>
                        </a:rPr>
                        <a:t>1.4 mm of separation </a:t>
                      </a:r>
                      <a:endParaRPr lang="en-US" sz="16600">
                        <a:effectLst/>
                      </a:endParaRPr>
                    </a:p>
                  </a:txBody>
                  <a:tcPr marL="63500" marR="63500" marT="63500" marB="63500"/>
                </a:tc>
                <a:extLst>
                  <a:ext uri="{0D108BD9-81ED-4DB2-BD59-A6C34878D82A}">
                    <a16:rowId xmlns:a16="http://schemas.microsoft.com/office/drawing/2014/main" xmlns="" val="2165207353"/>
                  </a:ext>
                </a:extLst>
              </a:tr>
              <a:tr h="623776">
                <a:tc>
                  <a:txBody>
                    <a:bodyPr/>
                    <a:lstStyle/>
                    <a:p>
                      <a:pPr rtl="0" fontAlgn="t">
                        <a:spcBef>
                          <a:spcPts val="0"/>
                        </a:spcBef>
                        <a:spcAft>
                          <a:spcPts val="0"/>
                        </a:spcAft>
                      </a:pPr>
                      <a:r>
                        <a:rPr lang="en-US" sz="2400" u="none" strike="noStrike" dirty="0">
                          <a:effectLst/>
                        </a:rPr>
                        <a:t>20 Minutes</a:t>
                      </a:r>
                      <a:endParaRPr lang="en-US" sz="16600" dirty="0">
                        <a:effectLst/>
                      </a:endParaRPr>
                    </a:p>
                  </a:txBody>
                  <a:tcPr marL="63500" marR="63500" marT="63500" marB="63500"/>
                </a:tc>
                <a:tc>
                  <a:txBody>
                    <a:bodyPr/>
                    <a:lstStyle/>
                    <a:p>
                      <a:pPr rtl="0" fontAlgn="t">
                        <a:spcBef>
                          <a:spcPts val="0"/>
                        </a:spcBef>
                        <a:spcAft>
                          <a:spcPts val="0"/>
                        </a:spcAft>
                      </a:pPr>
                      <a:r>
                        <a:rPr lang="en-US" sz="2400" u="none" strike="noStrike">
                          <a:effectLst/>
                        </a:rPr>
                        <a:t>2 mm of separation</a:t>
                      </a:r>
                      <a:endParaRPr lang="en-US" sz="16600">
                        <a:effectLst/>
                      </a:endParaRPr>
                    </a:p>
                  </a:txBody>
                  <a:tcPr marL="63500" marR="63500" marT="63500" marB="63500"/>
                </a:tc>
                <a:tc>
                  <a:txBody>
                    <a:bodyPr/>
                    <a:lstStyle/>
                    <a:p>
                      <a:pPr rtl="0" fontAlgn="t">
                        <a:spcBef>
                          <a:spcPts val="0"/>
                        </a:spcBef>
                        <a:spcAft>
                          <a:spcPts val="0"/>
                        </a:spcAft>
                      </a:pPr>
                      <a:r>
                        <a:rPr lang="en-US" sz="2400" u="none" strike="noStrike" dirty="0">
                          <a:effectLst/>
                        </a:rPr>
                        <a:t>2 mm of separation</a:t>
                      </a:r>
                      <a:endParaRPr lang="en-US" sz="16600" dirty="0">
                        <a:effectLst/>
                      </a:endParaRPr>
                    </a:p>
                  </a:txBody>
                  <a:tcPr marL="63500" marR="63500" marT="63500" marB="63500"/>
                </a:tc>
                <a:extLst>
                  <a:ext uri="{0D108BD9-81ED-4DB2-BD59-A6C34878D82A}">
                    <a16:rowId xmlns:a16="http://schemas.microsoft.com/office/drawing/2014/main" xmlns="" val="3756804538"/>
                  </a:ext>
                </a:extLst>
              </a:tr>
            </a:tbl>
          </a:graphicData>
        </a:graphic>
      </p:graphicFrame>
      <p:sp>
        <p:nvSpPr>
          <p:cNvPr id="16" name="Rectangle 2"/>
          <p:cNvSpPr>
            <a:spLocks noChangeArrowheads="1"/>
          </p:cNvSpPr>
          <p:nvPr/>
        </p:nvSpPr>
        <p:spPr bwMode="auto">
          <a:xfrm>
            <a:off x="30354647" y="17133967"/>
            <a:ext cx="832012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TextBox 24"/>
          <p:cNvSpPr txBox="1"/>
          <p:nvPr/>
        </p:nvSpPr>
        <p:spPr>
          <a:xfrm>
            <a:off x="29858369" y="19769238"/>
            <a:ext cx="5080635" cy="523220"/>
          </a:xfrm>
          <a:prstGeom prst="rect">
            <a:avLst/>
          </a:prstGeom>
          <a:noFill/>
        </p:spPr>
        <p:txBody>
          <a:bodyPr wrap="square" rtlCol="0">
            <a:spAutoFit/>
          </a:bodyPr>
          <a:lstStyle/>
          <a:p>
            <a:r>
              <a:rPr lang="en-US" sz="2800" dirty="0" smtClean="0"/>
              <a:t>Manual Centrifuge</a:t>
            </a:r>
            <a:endParaRPr lang="en-US" sz="2800" dirty="0"/>
          </a:p>
        </p:txBody>
      </p:sp>
      <p:graphicFrame>
        <p:nvGraphicFramePr>
          <p:cNvPr id="26" name="Table 25"/>
          <p:cNvGraphicFramePr>
            <a:graphicFrameLocks noGrp="1"/>
          </p:cNvGraphicFramePr>
          <p:nvPr>
            <p:extLst>
              <p:ext uri="{D42A27DB-BD31-4B8C-83A1-F6EECF244321}">
                <p14:modId xmlns:p14="http://schemas.microsoft.com/office/powerpoint/2010/main" val="3592647712"/>
              </p:ext>
            </p:extLst>
          </p:nvPr>
        </p:nvGraphicFramePr>
        <p:xfrm>
          <a:off x="29858368" y="20274330"/>
          <a:ext cx="11293881" cy="2559872"/>
        </p:xfrm>
        <a:graphic>
          <a:graphicData uri="http://schemas.openxmlformats.org/drawingml/2006/table">
            <a:tbl>
              <a:tblPr>
                <a:tableStyleId>{8A107856-5554-42FB-B03E-39F5DBC370BA}</a:tableStyleId>
              </a:tblPr>
              <a:tblGrid>
                <a:gridCol w="3764627">
                  <a:extLst>
                    <a:ext uri="{9D8B030D-6E8A-4147-A177-3AD203B41FA5}">
                      <a16:colId xmlns:a16="http://schemas.microsoft.com/office/drawing/2014/main" xmlns="" val="261678763"/>
                    </a:ext>
                  </a:extLst>
                </a:gridCol>
                <a:gridCol w="3764627">
                  <a:extLst>
                    <a:ext uri="{9D8B030D-6E8A-4147-A177-3AD203B41FA5}">
                      <a16:colId xmlns:a16="http://schemas.microsoft.com/office/drawing/2014/main" xmlns="" val="724975292"/>
                    </a:ext>
                  </a:extLst>
                </a:gridCol>
                <a:gridCol w="3764627">
                  <a:extLst>
                    <a:ext uri="{9D8B030D-6E8A-4147-A177-3AD203B41FA5}">
                      <a16:colId xmlns:a16="http://schemas.microsoft.com/office/drawing/2014/main" xmlns="" val="3969159036"/>
                    </a:ext>
                  </a:extLst>
                </a:gridCol>
              </a:tblGrid>
              <a:tr h="639968">
                <a:tc>
                  <a:txBody>
                    <a:bodyPr/>
                    <a:lstStyle/>
                    <a:p>
                      <a:pPr rtl="0" fontAlgn="t">
                        <a:spcBef>
                          <a:spcPts val="0"/>
                        </a:spcBef>
                        <a:spcAft>
                          <a:spcPts val="0"/>
                        </a:spcAft>
                      </a:pPr>
                      <a:r>
                        <a:rPr lang="en-US" sz="2400" u="none" strike="noStrike" dirty="0">
                          <a:effectLst/>
                        </a:rPr>
                        <a:t>Time Spun</a:t>
                      </a:r>
                      <a:endParaRPr lang="en-US" sz="16600" dirty="0">
                        <a:effectLst/>
                      </a:endParaRPr>
                    </a:p>
                  </a:txBody>
                  <a:tcPr marL="63500" marR="63500" marT="63500" marB="63500"/>
                </a:tc>
                <a:tc>
                  <a:txBody>
                    <a:bodyPr/>
                    <a:lstStyle/>
                    <a:p>
                      <a:pPr rtl="0" fontAlgn="t">
                        <a:spcBef>
                          <a:spcPts val="0"/>
                        </a:spcBef>
                        <a:spcAft>
                          <a:spcPts val="0"/>
                        </a:spcAft>
                      </a:pPr>
                      <a:r>
                        <a:rPr lang="en-US" sz="2400" u="none" strike="noStrike">
                          <a:effectLst/>
                        </a:rPr>
                        <a:t>Trial 1</a:t>
                      </a:r>
                      <a:endParaRPr lang="en-US" sz="16600">
                        <a:effectLst/>
                      </a:endParaRPr>
                    </a:p>
                  </a:txBody>
                  <a:tcPr marL="63500" marR="63500" marT="63500" marB="63500"/>
                </a:tc>
                <a:tc>
                  <a:txBody>
                    <a:bodyPr/>
                    <a:lstStyle/>
                    <a:p>
                      <a:pPr rtl="0" fontAlgn="t">
                        <a:spcBef>
                          <a:spcPts val="0"/>
                        </a:spcBef>
                        <a:spcAft>
                          <a:spcPts val="0"/>
                        </a:spcAft>
                      </a:pPr>
                      <a:r>
                        <a:rPr lang="en-US" sz="2400" u="none" strike="noStrike">
                          <a:effectLst/>
                        </a:rPr>
                        <a:t>Trial 2</a:t>
                      </a:r>
                      <a:endParaRPr lang="en-US" sz="16600">
                        <a:effectLst/>
                      </a:endParaRPr>
                    </a:p>
                  </a:txBody>
                  <a:tcPr marL="63500" marR="63500" marT="63500" marB="63500"/>
                </a:tc>
                <a:extLst>
                  <a:ext uri="{0D108BD9-81ED-4DB2-BD59-A6C34878D82A}">
                    <a16:rowId xmlns:a16="http://schemas.microsoft.com/office/drawing/2014/main" xmlns="" val="3880794730"/>
                  </a:ext>
                </a:extLst>
              </a:tr>
              <a:tr h="639968">
                <a:tc>
                  <a:txBody>
                    <a:bodyPr/>
                    <a:lstStyle/>
                    <a:p>
                      <a:pPr rtl="0" fontAlgn="t">
                        <a:spcBef>
                          <a:spcPts val="0"/>
                        </a:spcBef>
                        <a:spcAft>
                          <a:spcPts val="0"/>
                        </a:spcAft>
                      </a:pPr>
                      <a:r>
                        <a:rPr lang="en-US" sz="2400" u="none" strike="noStrike">
                          <a:effectLst/>
                        </a:rPr>
                        <a:t>1 Minute</a:t>
                      </a:r>
                      <a:endParaRPr lang="en-US" sz="16600">
                        <a:effectLst/>
                      </a:endParaRPr>
                    </a:p>
                  </a:txBody>
                  <a:tcPr marL="63500" marR="63500" marT="63500" marB="63500"/>
                </a:tc>
                <a:tc>
                  <a:txBody>
                    <a:bodyPr/>
                    <a:lstStyle/>
                    <a:p>
                      <a:pPr rtl="0" fontAlgn="t">
                        <a:spcBef>
                          <a:spcPts val="0"/>
                        </a:spcBef>
                        <a:spcAft>
                          <a:spcPts val="0"/>
                        </a:spcAft>
                      </a:pPr>
                      <a:r>
                        <a:rPr lang="en-US" sz="2400" u="none" strike="noStrike">
                          <a:effectLst/>
                        </a:rPr>
                        <a:t>No Separation</a:t>
                      </a:r>
                      <a:endParaRPr lang="en-US" sz="16600">
                        <a:effectLst/>
                      </a:endParaRPr>
                    </a:p>
                  </a:txBody>
                  <a:tcPr marL="63500" marR="63500" marT="63500" marB="63500"/>
                </a:tc>
                <a:tc>
                  <a:txBody>
                    <a:bodyPr/>
                    <a:lstStyle/>
                    <a:p>
                      <a:pPr rtl="0" fontAlgn="t">
                        <a:spcBef>
                          <a:spcPts val="0"/>
                        </a:spcBef>
                        <a:spcAft>
                          <a:spcPts val="0"/>
                        </a:spcAft>
                      </a:pPr>
                      <a:r>
                        <a:rPr lang="en-US" sz="2400" u="none" strike="noStrike">
                          <a:effectLst/>
                        </a:rPr>
                        <a:t>No Separation</a:t>
                      </a:r>
                      <a:endParaRPr lang="en-US" sz="16600">
                        <a:effectLst/>
                      </a:endParaRPr>
                    </a:p>
                  </a:txBody>
                  <a:tcPr marL="63500" marR="63500" marT="63500" marB="63500"/>
                </a:tc>
                <a:extLst>
                  <a:ext uri="{0D108BD9-81ED-4DB2-BD59-A6C34878D82A}">
                    <a16:rowId xmlns:a16="http://schemas.microsoft.com/office/drawing/2014/main" xmlns="" val="2921497650"/>
                  </a:ext>
                </a:extLst>
              </a:tr>
              <a:tr h="639968">
                <a:tc>
                  <a:txBody>
                    <a:bodyPr/>
                    <a:lstStyle/>
                    <a:p>
                      <a:pPr rtl="0" fontAlgn="t">
                        <a:spcBef>
                          <a:spcPts val="0"/>
                        </a:spcBef>
                        <a:spcAft>
                          <a:spcPts val="0"/>
                        </a:spcAft>
                      </a:pPr>
                      <a:r>
                        <a:rPr lang="en-US" sz="2400" u="none" strike="noStrike">
                          <a:effectLst/>
                        </a:rPr>
                        <a:t>10 Minutes</a:t>
                      </a:r>
                      <a:endParaRPr lang="en-US" sz="16600">
                        <a:effectLst/>
                      </a:endParaRPr>
                    </a:p>
                  </a:txBody>
                  <a:tcPr marL="63500" marR="63500" marT="63500" marB="63500"/>
                </a:tc>
                <a:tc>
                  <a:txBody>
                    <a:bodyPr/>
                    <a:lstStyle/>
                    <a:p>
                      <a:pPr rtl="0" fontAlgn="t">
                        <a:spcBef>
                          <a:spcPts val="0"/>
                        </a:spcBef>
                        <a:spcAft>
                          <a:spcPts val="0"/>
                        </a:spcAft>
                      </a:pPr>
                      <a:r>
                        <a:rPr lang="en-US" sz="2400" u="none" strike="noStrike">
                          <a:effectLst/>
                        </a:rPr>
                        <a:t>0.9 mm of separation</a:t>
                      </a:r>
                      <a:endParaRPr lang="en-US" sz="16600">
                        <a:effectLst/>
                      </a:endParaRPr>
                    </a:p>
                  </a:txBody>
                  <a:tcPr marL="63500" marR="63500" marT="63500" marB="63500"/>
                </a:tc>
                <a:tc>
                  <a:txBody>
                    <a:bodyPr/>
                    <a:lstStyle/>
                    <a:p>
                      <a:pPr rtl="0" fontAlgn="t">
                        <a:spcBef>
                          <a:spcPts val="0"/>
                        </a:spcBef>
                        <a:spcAft>
                          <a:spcPts val="0"/>
                        </a:spcAft>
                      </a:pPr>
                      <a:r>
                        <a:rPr lang="en-US" sz="2400" u="none" strike="noStrike">
                          <a:effectLst/>
                        </a:rPr>
                        <a:t>1.1 mm of separation</a:t>
                      </a:r>
                      <a:endParaRPr lang="en-US" sz="16600">
                        <a:effectLst/>
                      </a:endParaRPr>
                    </a:p>
                  </a:txBody>
                  <a:tcPr marL="63500" marR="63500" marT="63500" marB="63500"/>
                </a:tc>
                <a:extLst>
                  <a:ext uri="{0D108BD9-81ED-4DB2-BD59-A6C34878D82A}">
                    <a16:rowId xmlns:a16="http://schemas.microsoft.com/office/drawing/2014/main" xmlns="" val="1686230021"/>
                  </a:ext>
                </a:extLst>
              </a:tr>
              <a:tr h="639968">
                <a:tc>
                  <a:txBody>
                    <a:bodyPr/>
                    <a:lstStyle/>
                    <a:p>
                      <a:pPr rtl="0" fontAlgn="t">
                        <a:spcBef>
                          <a:spcPts val="0"/>
                        </a:spcBef>
                        <a:spcAft>
                          <a:spcPts val="0"/>
                        </a:spcAft>
                      </a:pPr>
                      <a:r>
                        <a:rPr lang="en-US" sz="2400" u="none" strike="noStrike" dirty="0">
                          <a:effectLst/>
                        </a:rPr>
                        <a:t>20 Minutes</a:t>
                      </a:r>
                      <a:endParaRPr lang="en-US" sz="16600" dirty="0">
                        <a:effectLst/>
                      </a:endParaRPr>
                    </a:p>
                  </a:txBody>
                  <a:tcPr marL="63500" marR="63500" marT="63500" marB="63500"/>
                </a:tc>
                <a:tc>
                  <a:txBody>
                    <a:bodyPr/>
                    <a:lstStyle/>
                    <a:p>
                      <a:pPr rtl="0" fontAlgn="t">
                        <a:spcBef>
                          <a:spcPts val="0"/>
                        </a:spcBef>
                        <a:spcAft>
                          <a:spcPts val="0"/>
                        </a:spcAft>
                      </a:pPr>
                      <a:r>
                        <a:rPr lang="en-US" sz="2400" u="none" strike="noStrike">
                          <a:effectLst/>
                        </a:rPr>
                        <a:t>1.7 mm of separation</a:t>
                      </a:r>
                      <a:endParaRPr lang="en-US" sz="16600">
                        <a:effectLst/>
                      </a:endParaRPr>
                    </a:p>
                  </a:txBody>
                  <a:tcPr marL="63500" marR="63500" marT="63500" marB="63500"/>
                </a:tc>
                <a:tc>
                  <a:txBody>
                    <a:bodyPr/>
                    <a:lstStyle/>
                    <a:p>
                      <a:pPr rtl="0" fontAlgn="t">
                        <a:spcBef>
                          <a:spcPts val="0"/>
                        </a:spcBef>
                        <a:spcAft>
                          <a:spcPts val="0"/>
                        </a:spcAft>
                      </a:pPr>
                      <a:r>
                        <a:rPr lang="en-US" sz="2400" u="none" strike="noStrike" dirty="0">
                          <a:effectLst/>
                        </a:rPr>
                        <a:t>1.8 mm of separation </a:t>
                      </a:r>
                      <a:endParaRPr lang="en-US" sz="16600" dirty="0">
                        <a:effectLst/>
                      </a:endParaRPr>
                    </a:p>
                  </a:txBody>
                  <a:tcPr marL="63500" marR="63500" marT="63500" marB="63500"/>
                </a:tc>
                <a:extLst>
                  <a:ext uri="{0D108BD9-81ED-4DB2-BD59-A6C34878D82A}">
                    <a16:rowId xmlns:a16="http://schemas.microsoft.com/office/drawing/2014/main" xmlns="" val="3065114217"/>
                  </a:ext>
                </a:extLst>
              </a:tr>
            </a:tbl>
          </a:graphicData>
        </a:graphic>
      </p:graphicFrame>
      <p:sp>
        <p:nvSpPr>
          <p:cNvPr id="27" name="Rectangle 3"/>
          <p:cNvSpPr>
            <a:spLocks noChangeArrowheads="1"/>
          </p:cNvSpPr>
          <p:nvPr/>
        </p:nvSpPr>
        <p:spPr bwMode="auto">
          <a:xfrm>
            <a:off x="18973800" y="17922875"/>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4469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525</Words>
  <Application>Microsoft Office PowerPoint</Application>
  <PresentationFormat>Custom</PresentationFormat>
  <Paragraphs>117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Glenn</dc:creator>
  <cp:lastModifiedBy>William Thielke</cp:lastModifiedBy>
  <cp:revision>28</cp:revision>
  <cp:lastPrinted>2014-09-11T15:42:14Z</cp:lastPrinted>
  <dcterms:created xsi:type="dcterms:W3CDTF">2014-09-11T15:15:49Z</dcterms:created>
  <dcterms:modified xsi:type="dcterms:W3CDTF">2018-04-30T13:46:24Z</dcterms:modified>
</cp:coreProperties>
</file>