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84" autoAdjust="0"/>
  </p:normalViewPr>
  <p:slideViewPr>
    <p:cSldViewPr>
      <p:cViewPr varScale="1">
        <p:scale>
          <a:sx n="14" d="100"/>
          <a:sy n="14" d="100"/>
        </p:scale>
        <p:origin x="654" y="10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820FFA7-9A82-40D1-BCB6-DD57380C46CA}" type="datetimeFigureOut">
              <a:rPr lang="en-US" smtClean="0"/>
              <a:t>4/30/2018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ECD5C32-9D9B-4910-BEBC-09880A25FC10}" type="slidenum">
              <a:rPr lang="en-US" smtClean="0"/>
              <a:t>‹#›</a:t>
            </a:fld>
            <a:endParaRPr lang="en-US"/>
          </a:p>
        </p:txBody>
      </p:sp>
    </p:spTree>
    <p:extLst>
      <p:ext uri="{BB962C8B-B14F-4D97-AF65-F5344CB8AC3E}">
        <p14:creationId xmlns:p14="http://schemas.microsoft.com/office/powerpoint/2010/main" val="154386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D5C32-9D9B-4910-BEBC-09880A25FC10}" type="slidenum">
              <a:rPr lang="en-US" smtClean="0"/>
              <a:t>1</a:t>
            </a:fld>
            <a:endParaRPr lang="en-US"/>
          </a:p>
        </p:txBody>
      </p:sp>
    </p:spTree>
    <p:extLst>
      <p:ext uri="{BB962C8B-B14F-4D97-AF65-F5344CB8AC3E}">
        <p14:creationId xmlns:p14="http://schemas.microsoft.com/office/powerpoint/2010/main" val="73461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424444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129670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25967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34405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A1218-13B9-4B8E-B7FF-03A943F5740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209365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A1218-13B9-4B8E-B7FF-03A943F5740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41818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A1218-13B9-4B8E-B7FF-03A943F57409}"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91342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A1218-13B9-4B8E-B7FF-03A943F57409}"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173471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A1218-13B9-4B8E-B7FF-03A943F57409}"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95266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282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39072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E3A1218-13B9-4B8E-B7FF-03A943F57409}" type="datetimeFigureOut">
              <a:rPr lang="en-US" smtClean="0"/>
              <a:t>4/30/2018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0828DB2-A1CA-451C-8EF8-AD3D77851572}" type="slidenum">
              <a:rPr lang="en-US" smtClean="0"/>
              <a:t>‹#›</a:t>
            </a:fld>
            <a:endParaRPr lang="en-US"/>
          </a:p>
        </p:txBody>
      </p:sp>
    </p:spTree>
    <p:extLst>
      <p:ext uri="{BB962C8B-B14F-4D97-AF65-F5344CB8AC3E}">
        <p14:creationId xmlns:p14="http://schemas.microsoft.com/office/powerpoint/2010/main" val="1446308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838200"/>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30861000"/>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4267200"/>
            <a:ext cx="42672000" cy="381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57300" y="1708562"/>
            <a:ext cx="38663212" cy="969496"/>
          </a:xfrm>
          <a:prstGeom prst="rect">
            <a:avLst/>
          </a:prstGeom>
          <a:noFill/>
        </p:spPr>
        <p:txBody>
          <a:bodyPr wrap="square" rtlCol="0">
            <a:spAutoFit/>
          </a:bodyPr>
          <a:lstStyle/>
          <a:p>
            <a:r>
              <a:rPr lang="en-US" sz="5700" dirty="0">
                <a:latin typeface="Arial Black" panose="020B0A04020102020204" pitchFamily="34" charset="0"/>
              </a:rPr>
              <a:t>Effectiveness of Enrichment Device on Increasing Playful Behavior for the </a:t>
            </a:r>
            <a:r>
              <a:rPr lang="en-US" sz="5700" i="1" dirty="0">
                <a:latin typeface="Arial Black" panose="020B0A04020102020204" pitchFamily="34" charset="0"/>
              </a:rPr>
              <a:t>Cercocebus T</a:t>
            </a:r>
            <a:r>
              <a:rPr lang="en-US" sz="5700" i="1" dirty="0" smtClean="0">
                <a:latin typeface="Arial Black" panose="020B0A04020102020204" pitchFamily="34" charset="0"/>
              </a:rPr>
              <a:t>orquatus</a:t>
            </a:r>
            <a:endParaRPr lang="en-US" sz="5700" dirty="0">
              <a:latin typeface="Arial Black" panose="020B0A04020102020204" pitchFamily="34" charset="0"/>
            </a:endParaRPr>
          </a:p>
        </p:txBody>
      </p:sp>
      <p:sp>
        <p:nvSpPr>
          <p:cNvPr id="10" name="TextBox 9"/>
          <p:cNvSpPr txBox="1"/>
          <p:nvPr/>
        </p:nvSpPr>
        <p:spPr>
          <a:xfrm>
            <a:off x="1219200" y="2867293"/>
            <a:ext cx="42138600" cy="923330"/>
          </a:xfrm>
          <a:prstGeom prst="rect">
            <a:avLst/>
          </a:prstGeom>
          <a:noFill/>
          <a:ln w="3175">
            <a:solidFill>
              <a:schemeClr val="tx1"/>
            </a:solidFill>
          </a:ln>
        </p:spPr>
        <p:txBody>
          <a:bodyPr wrap="square" rtlCol="0">
            <a:spAutoFit/>
          </a:bodyPr>
          <a:lstStyle/>
          <a:p>
            <a:pPr algn="ctr"/>
            <a:r>
              <a:rPr lang="en-US" sz="5400" dirty="0" smtClean="0">
                <a:latin typeface="Arial Black" panose="020B0A04020102020204" pitchFamily="34" charset="0"/>
              </a:rPr>
              <a:t>How to facilitate playful behavior in the Red Capped Mangabey? </a:t>
            </a:r>
            <a:endParaRPr lang="en-US" sz="5400" dirty="0">
              <a:latin typeface="Arial Black" panose="020B0A04020102020204" pitchFamily="34" charset="0"/>
            </a:endParaRPr>
          </a:p>
        </p:txBody>
      </p:sp>
      <p:sp>
        <p:nvSpPr>
          <p:cNvPr id="12" name="Rectangle 11"/>
          <p:cNvSpPr/>
          <p:nvPr/>
        </p:nvSpPr>
        <p:spPr>
          <a:xfrm>
            <a:off x="1257300" y="4928252"/>
            <a:ext cx="1356360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Introduction</a:t>
            </a:r>
          </a:p>
          <a:p>
            <a:r>
              <a:rPr lang="en-US" sz="4000" dirty="0">
                <a:solidFill>
                  <a:schemeClr val="tx1"/>
                </a:solidFill>
              </a:rPr>
              <a:t>The Denver Zoo contacted Northglenn High School and asked for students to create a form of enrichment for five different </a:t>
            </a:r>
            <a:r>
              <a:rPr lang="en-US" sz="4000" dirty="0" smtClean="0">
                <a:solidFill>
                  <a:schemeClr val="tx1"/>
                </a:solidFill>
              </a:rPr>
              <a:t>primates. The </a:t>
            </a:r>
            <a:r>
              <a:rPr lang="en-US" sz="4000" dirty="0">
                <a:solidFill>
                  <a:schemeClr val="tx1"/>
                </a:solidFill>
              </a:rPr>
              <a:t>team was assigned to create an enrichment specific to the zoo’s two Red Capped </a:t>
            </a:r>
            <a:r>
              <a:rPr lang="en-US" sz="4000" dirty="0" smtClean="0">
                <a:solidFill>
                  <a:schemeClr val="tx1"/>
                </a:solidFill>
              </a:rPr>
              <a:t>Mangabeys. The </a:t>
            </a:r>
            <a:r>
              <a:rPr lang="en-US" sz="4000" dirty="0">
                <a:solidFill>
                  <a:schemeClr val="tx1"/>
                </a:solidFill>
              </a:rPr>
              <a:t>zookeeper's requested that the enrichment device increase the amount of playful interaction between the two </a:t>
            </a:r>
            <a:r>
              <a:rPr lang="en-US" sz="4000" dirty="0" smtClean="0">
                <a:solidFill>
                  <a:schemeClr val="tx1"/>
                </a:solidFill>
              </a:rPr>
              <a:t>Mangabeys.</a:t>
            </a:r>
          </a:p>
        </p:txBody>
      </p:sp>
      <p:sp>
        <p:nvSpPr>
          <p:cNvPr id="13" name="Rectangle 12"/>
          <p:cNvSpPr/>
          <p:nvPr/>
        </p:nvSpPr>
        <p:spPr>
          <a:xfrm>
            <a:off x="1257300" y="11409903"/>
            <a:ext cx="13563600" cy="883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Background</a:t>
            </a:r>
          </a:p>
          <a:p>
            <a:r>
              <a:rPr lang="en-US" sz="4000" dirty="0" smtClean="0">
                <a:solidFill>
                  <a:schemeClr val="tx1"/>
                </a:solidFill>
              </a:rPr>
              <a:t>Common </a:t>
            </a:r>
            <a:r>
              <a:rPr lang="en-US" sz="4000" dirty="0">
                <a:solidFill>
                  <a:schemeClr val="tx1"/>
                </a:solidFill>
              </a:rPr>
              <a:t>enrichments used for the Red Capped Mangabey at the Denver Zoo include fire hoses, PVC pipe, and plastic balls. The PVC pipe is used as an intellectual challenge, the fire hose is used to encourage foraging, and the plastic ball encourages movement. None of these enrichments currently offer playful interactions. The Houston Zoo uses basketballs as a way to make their Mangabeys move more, but they are completely destroyed within a week of use</a:t>
            </a:r>
            <a:r>
              <a:rPr lang="en-US" sz="4000" dirty="0" smtClean="0">
                <a:solidFill>
                  <a:schemeClr val="tx1"/>
                </a:solidFill>
              </a:rPr>
              <a:t>. Behaviors normally exhibited by the Red Capped Mangabey include grooming, foraging, resting, eating, and climbing on ropes and trees.</a:t>
            </a:r>
          </a:p>
        </p:txBody>
      </p:sp>
      <p:sp>
        <p:nvSpPr>
          <p:cNvPr id="14" name="Rectangle 13"/>
          <p:cNvSpPr/>
          <p:nvPr/>
        </p:nvSpPr>
        <p:spPr>
          <a:xfrm>
            <a:off x="1257300" y="20574000"/>
            <a:ext cx="13563600" cy="101879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Methodology</a:t>
            </a:r>
          </a:p>
          <a:p>
            <a:pPr marL="685800" indent="-685800" fontAlgn="base">
              <a:buFont typeface="Arial" panose="020B0604020202020204" pitchFamily="34" charset="0"/>
              <a:buChar char="•"/>
            </a:pPr>
            <a:r>
              <a:rPr lang="en-US" sz="4000" dirty="0">
                <a:solidFill>
                  <a:schemeClr val="tx1"/>
                </a:solidFill>
              </a:rPr>
              <a:t>The Denver Zoo visited Northglenn High School to present their partnership </a:t>
            </a:r>
            <a:r>
              <a:rPr lang="en-US" sz="4000" dirty="0" smtClean="0">
                <a:solidFill>
                  <a:schemeClr val="tx1"/>
                </a:solidFill>
              </a:rPr>
              <a:t>program</a:t>
            </a:r>
          </a:p>
          <a:p>
            <a:pPr marL="685800" indent="-685800" fontAlgn="base">
              <a:buFont typeface="Arial" panose="020B0604020202020204" pitchFamily="34" charset="0"/>
              <a:buChar char="•"/>
            </a:pPr>
            <a:r>
              <a:rPr lang="en-US" sz="4000" dirty="0" smtClean="0">
                <a:solidFill>
                  <a:schemeClr val="tx1"/>
                </a:solidFill>
              </a:rPr>
              <a:t>The </a:t>
            </a:r>
            <a:r>
              <a:rPr lang="en-US" sz="4000" dirty="0">
                <a:solidFill>
                  <a:schemeClr val="tx1"/>
                </a:solidFill>
              </a:rPr>
              <a:t>students selected the Red Capped Mangabey for their </a:t>
            </a:r>
            <a:r>
              <a:rPr lang="en-US" sz="4000" dirty="0" smtClean="0">
                <a:solidFill>
                  <a:schemeClr val="tx1"/>
                </a:solidFill>
              </a:rPr>
              <a:t>primate.</a:t>
            </a:r>
          </a:p>
          <a:p>
            <a:pPr marL="685800" indent="-685800" fontAlgn="base">
              <a:buFont typeface="Arial" panose="020B0604020202020204" pitchFamily="34" charset="0"/>
              <a:buChar char="•"/>
            </a:pPr>
            <a:r>
              <a:rPr lang="en-US" sz="4000" dirty="0" smtClean="0">
                <a:solidFill>
                  <a:schemeClr val="tx1"/>
                </a:solidFill>
              </a:rPr>
              <a:t>Students </a:t>
            </a:r>
            <a:r>
              <a:rPr lang="en-US" sz="4000" dirty="0">
                <a:solidFill>
                  <a:schemeClr val="tx1"/>
                </a:solidFill>
              </a:rPr>
              <a:t>presented a proposal pitch to the zoo in </a:t>
            </a:r>
            <a:r>
              <a:rPr lang="en-US" sz="4000" dirty="0" smtClean="0">
                <a:solidFill>
                  <a:schemeClr val="tx1"/>
                </a:solidFill>
              </a:rPr>
              <a:t>December.</a:t>
            </a:r>
          </a:p>
          <a:p>
            <a:pPr marL="685800" indent="-685800" fontAlgn="base">
              <a:buFont typeface="Arial" panose="020B0604020202020204" pitchFamily="34" charset="0"/>
              <a:buChar char="•"/>
            </a:pPr>
            <a:r>
              <a:rPr lang="en-US" sz="4000" dirty="0" smtClean="0">
                <a:solidFill>
                  <a:schemeClr val="tx1"/>
                </a:solidFill>
              </a:rPr>
              <a:t>The team </a:t>
            </a:r>
            <a:r>
              <a:rPr lang="en-US" sz="4000" dirty="0">
                <a:solidFill>
                  <a:schemeClr val="tx1"/>
                </a:solidFill>
              </a:rPr>
              <a:t>created a prototype and presented it to the zoo via </a:t>
            </a:r>
            <a:r>
              <a:rPr lang="en-US" sz="4000" dirty="0" smtClean="0">
                <a:solidFill>
                  <a:schemeClr val="tx1"/>
                </a:solidFill>
              </a:rPr>
              <a:t>skype</a:t>
            </a:r>
          </a:p>
          <a:p>
            <a:pPr marL="685800" indent="-685800" fontAlgn="base">
              <a:buFont typeface="Arial" panose="020B0604020202020204" pitchFamily="34" charset="0"/>
              <a:buChar char="•"/>
            </a:pPr>
            <a:r>
              <a:rPr lang="en-US" sz="4000" dirty="0">
                <a:solidFill>
                  <a:schemeClr val="tx1"/>
                </a:solidFill>
              </a:rPr>
              <a:t>T</a:t>
            </a:r>
            <a:r>
              <a:rPr lang="en-US" sz="4000" dirty="0" smtClean="0">
                <a:solidFill>
                  <a:schemeClr val="tx1"/>
                </a:solidFill>
              </a:rPr>
              <a:t>he </a:t>
            </a:r>
            <a:r>
              <a:rPr lang="en-US" sz="4000" dirty="0">
                <a:solidFill>
                  <a:schemeClr val="tx1"/>
                </a:solidFill>
              </a:rPr>
              <a:t>team installed their device in the </a:t>
            </a:r>
            <a:r>
              <a:rPr lang="en-US" sz="4000" dirty="0" smtClean="0">
                <a:solidFill>
                  <a:schemeClr val="tx1"/>
                </a:solidFill>
              </a:rPr>
              <a:t>enclosure</a:t>
            </a:r>
          </a:p>
          <a:p>
            <a:pPr marL="685800" indent="-685800" fontAlgn="base">
              <a:buFont typeface="Arial" panose="020B0604020202020204" pitchFamily="34" charset="0"/>
              <a:buChar char="•"/>
            </a:pPr>
            <a:r>
              <a:rPr lang="en-US" sz="4000" dirty="0" smtClean="0">
                <a:solidFill>
                  <a:schemeClr val="tx1"/>
                </a:solidFill>
              </a:rPr>
              <a:t>The </a:t>
            </a:r>
            <a:r>
              <a:rPr lang="en-US" sz="4000" dirty="0">
                <a:solidFill>
                  <a:schemeClr val="tx1"/>
                </a:solidFill>
              </a:rPr>
              <a:t>team proposed new updates for the </a:t>
            </a:r>
            <a:r>
              <a:rPr lang="en-US" sz="4000" dirty="0" smtClean="0">
                <a:solidFill>
                  <a:schemeClr val="tx1"/>
                </a:solidFill>
              </a:rPr>
              <a:t>enrichment</a:t>
            </a:r>
          </a:p>
          <a:p>
            <a:pPr marL="685800" indent="-685800" fontAlgn="base">
              <a:buFont typeface="Arial" panose="020B0604020202020204" pitchFamily="34" charset="0"/>
              <a:buChar char="•"/>
            </a:pPr>
            <a:r>
              <a:rPr lang="en-US" sz="4000" dirty="0" smtClean="0">
                <a:solidFill>
                  <a:schemeClr val="tx1"/>
                </a:solidFill>
              </a:rPr>
              <a:t>A </a:t>
            </a:r>
            <a:r>
              <a:rPr lang="en-US" sz="4000" dirty="0">
                <a:solidFill>
                  <a:schemeClr val="tx1"/>
                </a:solidFill>
              </a:rPr>
              <a:t>second </a:t>
            </a:r>
            <a:r>
              <a:rPr lang="en-US" sz="4000" dirty="0" smtClean="0">
                <a:solidFill>
                  <a:schemeClr val="tx1"/>
                </a:solidFill>
              </a:rPr>
              <a:t>install occurred </a:t>
            </a:r>
            <a:r>
              <a:rPr lang="en-US" sz="4000" dirty="0">
                <a:solidFill>
                  <a:schemeClr val="tx1"/>
                </a:solidFill>
              </a:rPr>
              <a:t>in </a:t>
            </a:r>
            <a:r>
              <a:rPr lang="en-US" sz="4000" dirty="0" smtClean="0">
                <a:solidFill>
                  <a:schemeClr val="tx1"/>
                </a:solidFill>
              </a:rPr>
              <a:t>March</a:t>
            </a:r>
          </a:p>
          <a:p>
            <a:pPr marL="685800" indent="-685800" fontAlgn="base">
              <a:buFont typeface="Arial" panose="020B0604020202020204" pitchFamily="34" charset="0"/>
              <a:buChar char="•"/>
            </a:pPr>
            <a:r>
              <a:rPr lang="en-US" sz="4000" dirty="0" smtClean="0">
                <a:solidFill>
                  <a:schemeClr val="tx1"/>
                </a:solidFill>
              </a:rPr>
              <a:t>The team presented their project at the Young Scientist Expo hosted by the Denver Zoo in April</a:t>
            </a:r>
          </a:p>
          <a:p>
            <a:pPr marL="685800" indent="-685800" fontAlgn="base">
              <a:buFont typeface="Arial" panose="020B0604020202020204" pitchFamily="34" charset="0"/>
              <a:buChar char="•"/>
            </a:pPr>
            <a:r>
              <a:rPr lang="en-US" sz="4000" dirty="0" smtClean="0">
                <a:solidFill>
                  <a:schemeClr val="tx1"/>
                </a:solidFill>
              </a:rPr>
              <a:t>The team presented the completed version of their project to the Denver Zoo on May 1</a:t>
            </a:r>
            <a:r>
              <a:rPr lang="en-US" sz="4000" baseline="30000" dirty="0" smtClean="0">
                <a:solidFill>
                  <a:schemeClr val="tx1"/>
                </a:solidFill>
              </a:rPr>
              <a:t>st</a:t>
            </a:r>
            <a:r>
              <a:rPr lang="en-US" sz="4000" dirty="0">
                <a:solidFill>
                  <a:schemeClr val="tx1"/>
                </a:solidFill>
              </a:rPr>
              <a:t> </a:t>
            </a:r>
            <a:r>
              <a:rPr lang="en-US" sz="4000" dirty="0" smtClean="0">
                <a:solidFill>
                  <a:schemeClr val="tx1"/>
                </a:solidFill>
              </a:rPr>
              <a:t>and exhibited it to the community on May 2</a:t>
            </a:r>
            <a:r>
              <a:rPr lang="en-US" sz="4000" baseline="30000" dirty="0" smtClean="0">
                <a:solidFill>
                  <a:schemeClr val="tx1"/>
                </a:solidFill>
              </a:rPr>
              <a:t>nd</a:t>
            </a:r>
          </a:p>
        </p:txBody>
      </p:sp>
      <p:sp>
        <p:nvSpPr>
          <p:cNvPr id="15" name="Rectangle 14"/>
          <p:cNvSpPr/>
          <p:nvPr/>
        </p:nvSpPr>
        <p:spPr>
          <a:xfrm>
            <a:off x="15506700" y="5029200"/>
            <a:ext cx="13563600" cy="1554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p:txBody>
      </p:sp>
      <p:sp>
        <p:nvSpPr>
          <p:cNvPr id="17" name="Rectangle 16"/>
          <p:cNvSpPr/>
          <p:nvPr/>
        </p:nvSpPr>
        <p:spPr>
          <a:xfrm>
            <a:off x="15506700" y="20955000"/>
            <a:ext cx="13563600" cy="922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Conclusion</a:t>
            </a:r>
          </a:p>
          <a:p>
            <a:r>
              <a:rPr lang="en-US" sz="4000" dirty="0">
                <a:solidFill>
                  <a:schemeClr val="tx1"/>
                </a:solidFill>
              </a:rPr>
              <a:t>The ethogram data collected </a:t>
            </a:r>
            <a:r>
              <a:rPr lang="en-US" sz="4000" dirty="0" smtClean="0">
                <a:solidFill>
                  <a:schemeClr val="tx1"/>
                </a:solidFill>
              </a:rPr>
              <a:t>showed </a:t>
            </a:r>
            <a:r>
              <a:rPr lang="en-US" sz="4000" dirty="0">
                <a:solidFill>
                  <a:schemeClr val="tx1"/>
                </a:solidFill>
              </a:rPr>
              <a:t>a change in behavior. Both Francis and Kende interacted with the plastic balls hanging off of the second swing, showing that they were a positive addition to the first design. Francis seemed to be more interested with the plastic balls, interacting with them even after Kende had. </a:t>
            </a:r>
            <a:r>
              <a:rPr lang="en-US" sz="4000" dirty="0" smtClean="0">
                <a:solidFill>
                  <a:schemeClr val="tx1"/>
                </a:solidFill>
              </a:rPr>
              <a:t>Kende </a:t>
            </a:r>
            <a:r>
              <a:rPr lang="en-US" sz="4000" dirty="0">
                <a:solidFill>
                  <a:schemeClr val="tx1"/>
                </a:solidFill>
              </a:rPr>
              <a:t>was extremely interested with the swing itself, spending nearly ten minutes investigating it and playing with it. </a:t>
            </a:r>
            <a:r>
              <a:rPr lang="en-US" sz="4000" dirty="0" smtClean="0">
                <a:solidFill>
                  <a:schemeClr val="tx1"/>
                </a:solidFill>
              </a:rPr>
              <a:t>No time was spent grooming, despite it being a common behavior. The Mangabeys seemed curious with the enrichments and continued to play with them after the data collection period ended. The </a:t>
            </a:r>
            <a:r>
              <a:rPr lang="en-US" sz="4000" dirty="0">
                <a:solidFill>
                  <a:schemeClr val="tx1"/>
                </a:solidFill>
              </a:rPr>
              <a:t>team thought this curiosity was a success and would provide future enjoyment.</a:t>
            </a:r>
            <a:endParaRPr lang="en-US" sz="4000" dirty="0" smtClean="0">
              <a:solidFill>
                <a:schemeClr val="tx1"/>
              </a:solidFill>
            </a:endParaRPr>
          </a:p>
        </p:txBody>
      </p:sp>
      <p:sp>
        <p:nvSpPr>
          <p:cNvPr id="18" name="Rectangle 17"/>
          <p:cNvSpPr/>
          <p:nvPr/>
        </p:nvSpPr>
        <p:spPr>
          <a:xfrm>
            <a:off x="29698950" y="5105400"/>
            <a:ext cx="1356360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Design Process</a:t>
            </a:r>
          </a:p>
          <a:p>
            <a:r>
              <a:rPr lang="en-US" sz="4000" dirty="0" smtClean="0">
                <a:solidFill>
                  <a:schemeClr val="tx1"/>
                </a:solidFill>
              </a:rPr>
              <a:t>The </a:t>
            </a:r>
            <a:r>
              <a:rPr lang="en-US" sz="4000" dirty="0">
                <a:solidFill>
                  <a:schemeClr val="tx1"/>
                </a:solidFill>
              </a:rPr>
              <a:t>team brainstormed ideas and used a decision matrix to narrow down the options. The priority specifications were safety, playful behavior, and budget. The swings were picked due to how easy they were to clean, how safe they were, and how playful they could be. Both swing options were selected to build due to differences in rope length</a:t>
            </a:r>
            <a:r>
              <a:rPr lang="en-US" sz="4000" dirty="0" smtClean="0">
                <a:solidFill>
                  <a:schemeClr val="tx1"/>
                </a:solidFill>
              </a:rPr>
              <a:t>. The plastic ball was added to the swing due to safety constraints and ease of use for the zoo keepers.</a:t>
            </a:r>
            <a:endParaRPr lang="en-US" sz="4000" dirty="0">
              <a:solidFill>
                <a:schemeClr val="tx1"/>
              </a:solidFill>
            </a:endParaRPr>
          </a:p>
        </p:txBody>
      </p:sp>
      <p:sp>
        <p:nvSpPr>
          <p:cNvPr id="19" name="Rectangle 18"/>
          <p:cNvSpPr/>
          <p:nvPr/>
        </p:nvSpPr>
        <p:spPr>
          <a:xfrm>
            <a:off x="29698950" y="11434628"/>
            <a:ext cx="13563600" cy="107158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Results</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20" name="Rectangle 19"/>
          <p:cNvSpPr/>
          <p:nvPr/>
        </p:nvSpPr>
        <p:spPr>
          <a:xfrm>
            <a:off x="29698950" y="22366062"/>
            <a:ext cx="13563600" cy="4236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Acknowledgements</a:t>
            </a:r>
            <a:endParaRPr lang="en-US" b="1" dirty="0" smtClean="0">
              <a:solidFill>
                <a:schemeClr val="tx1"/>
              </a:solidFill>
            </a:endParaRPr>
          </a:p>
          <a:p>
            <a:pPr algn="ctr"/>
            <a:r>
              <a:rPr lang="en-US" sz="4000" dirty="0" smtClean="0">
                <a:solidFill>
                  <a:schemeClr val="tx1"/>
                </a:solidFill>
              </a:rPr>
              <a:t>We would like to thank the following people for their endless support in our project: </a:t>
            </a:r>
            <a:r>
              <a:rPr lang="en-US" sz="4000" dirty="0">
                <a:solidFill>
                  <a:schemeClr val="tx1"/>
                </a:solidFill>
              </a:rPr>
              <a:t>William </a:t>
            </a:r>
            <a:r>
              <a:rPr lang="en-US" sz="4000" dirty="0" smtClean="0">
                <a:solidFill>
                  <a:schemeClr val="tx1"/>
                </a:solidFill>
              </a:rPr>
              <a:t>Thielke, Michael Cengia, Jacqueline Rundquist, Amy Lear, Tom Schermerhorn</a:t>
            </a:r>
            <a:endParaRPr lang="en-US" sz="40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5400" y="29584650"/>
            <a:ext cx="3181350" cy="3181350"/>
          </a:xfrm>
          <a:prstGeom prst="rect">
            <a:avLst/>
          </a:prstGeom>
        </p:spPr>
      </p:pic>
      <p:sp>
        <p:nvSpPr>
          <p:cNvPr id="21" name="TextBox 20"/>
          <p:cNvSpPr txBox="1"/>
          <p:nvPr/>
        </p:nvSpPr>
        <p:spPr>
          <a:xfrm>
            <a:off x="23526750" y="30937200"/>
            <a:ext cx="19678650" cy="784830"/>
          </a:xfrm>
          <a:prstGeom prst="rect">
            <a:avLst/>
          </a:prstGeom>
          <a:noFill/>
        </p:spPr>
        <p:txBody>
          <a:bodyPr wrap="square" rtlCol="0">
            <a:spAutoFit/>
          </a:bodyPr>
          <a:lstStyle/>
          <a:p>
            <a:pPr algn="r"/>
            <a:r>
              <a:rPr lang="en-US" sz="4500" dirty="0" smtClean="0">
                <a:solidFill>
                  <a:srgbClr val="FFFF00"/>
                </a:solidFill>
                <a:latin typeface="Arial Black" panose="020B0A04020102020204" pitchFamily="34" charset="0"/>
              </a:rPr>
              <a:t>Natalie Grambart, Penny </a:t>
            </a:r>
            <a:r>
              <a:rPr lang="en-US" sz="4500" dirty="0" err="1" smtClean="0">
                <a:solidFill>
                  <a:srgbClr val="FFFF00"/>
                </a:solidFill>
                <a:latin typeface="Arial Black" panose="020B0A04020102020204" pitchFamily="34" charset="0"/>
              </a:rPr>
              <a:t>Loftesness</a:t>
            </a:r>
            <a:r>
              <a:rPr lang="en-US" sz="4500" dirty="0" smtClean="0">
                <a:solidFill>
                  <a:srgbClr val="FFFF00"/>
                </a:solidFill>
                <a:latin typeface="Arial Black" panose="020B0A04020102020204" pitchFamily="34" charset="0"/>
              </a:rPr>
              <a:t>, Savannah Van Duyn</a:t>
            </a:r>
            <a:endParaRPr lang="en-US" sz="4500" dirty="0">
              <a:solidFill>
                <a:srgbClr val="FFFF00"/>
              </a:solidFill>
              <a:latin typeface="Arial Black" panose="020B0A04020102020204" pitchFamily="34" charset="0"/>
            </a:endParaRPr>
          </a:p>
        </p:txBody>
      </p:sp>
      <p:sp>
        <p:nvSpPr>
          <p:cNvPr id="22" name="TextBox 21"/>
          <p:cNvSpPr txBox="1"/>
          <p:nvPr/>
        </p:nvSpPr>
        <p:spPr>
          <a:xfrm>
            <a:off x="990600" y="30937200"/>
            <a:ext cx="19202400" cy="784830"/>
          </a:xfrm>
          <a:prstGeom prst="rect">
            <a:avLst/>
          </a:prstGeom>
          <a:noFill/>
        </p:spPr>
        <p:txBody>
          <a:bodyPr wrap="square" rtlCol="0">
            <a:spAutoFit/>
          </a:bodyPr>
          <a:lstStyle/>
          <a:p>
            <a:r>
              <a:rPr lang="en-US" sz="4500" dirty="0" smtClean="0">
                <a:latin typeface="+mj-lt"/>
              </a:rPr>
              <a:t>Northglenn HS STEM   601 W. 100</a:t>
            </a:r>
            <a:r>
              <a:rPr lang="en-US" sz="4500" baseline="30000" dirty="0" smtClean="0">
                <a:latin typeface="+mj-lt"/>
              </a:rPr>
              <a:t>th</a:t>
            </a:r>
            <a:r>
              <a:rPr lang="en-US" sz="4500" dirty="0" smtClean="0">
                <a:latin typeface="+mj-lt"/>
              </a:rPr>
              <a:t> Place  Northglenn, CO 80260</a:t>
            </a:r>
            <a:endParaRPr lang="en-US" sz="4500" dirty="0">
              <a:latin typeface="+mj-lt"/>
            </a:endParaRPr>
          </a:p>
        </p:txBody>
      </p:sp>
      <p:sp>
        <p:nvSpPr>
          <p:cNvPr id="23" name="Rectangle 22"/>
          <p:cNvSpPr/>
          <p:nvPr/>
        </p:nvSpPr>
        <p:spPr>
          <a:xfrm>
            <a:off x="29698950" y="26858280"/>
            <a:ext cx="13563600" cy="39428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References</a:t>
            </a:r>
          </a:p>
          <a:p>
            <a:r>
              <a:rPr lang="en-US" sz="4000" dirty="0">
                <a:solidFill>
                  <a:schemeClr val="tx1"/>
                </a:solidFill>
              </a:rPr>
              <a:t>Downey, K. (2017, September). Red-Capped Mangabey. Retrieved November 16, 2017, from http://</a:t>
            </a:r>
            <a:r>
              <a:rPr lang="en-US" sz="4000" dirty="0" smtClean="0">
                <a:solidFill>
                  <a:schemeClr val="tx1"/>
                </a:solidFill>
              </a:rPr>
              <a:t>www.neprimateconservancy.org/red-capped-mangabey.html</a:t>
            </a:r>
            <a:endParaRPr lang="en-US" sz="4000" b="1" dirty="0" smtClean="0">
              <a:solidFill>
                <a:schemeClr val="tx1"/>
              </a:solidFill>
            </a:endParaRPr>
          </a:p>
        </p:txBody>
      </p:sp>
      <p:sp>
        <p:nvSpPr>
          <p:cNvPr id="24" name="Rectangle 23"/>
          <p:cNvSpPr/>
          <p:nvPr/>
        </p:nvSpPr>
        <p:spPr>
          <a:xfrm>
            <a:off x="40081200" y="1344915"/>
            <a:ext cx="3124200" cy="304475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Black" panose="020B0A04020102020204" pitchFamily="34" charset="0"/>
              </a:rPr>
              <a:t>URL</a:t>
            </a:r>
          </a:p>
          <a:p>
            <a:pPr algn="ctr"/>
            <a:r>
              <a:rPr lang="en-US" sz="4000" dirty="0" smtClean="0">
                <a:solidFill>
                  <a:schemeClr val="tx1"/>
                </a:solidFill>
                <a:latin typeface="Arial Black" panose="020B0A04020102020204" pitchFamily="34" charset="0"/>
              </a:rPr>
              <a:t>for </a:t>
            </a:r>
          </a:p>
          <a:p>
            <a:pPr algn="ctr"/>
            <a:r>
              <a:rPr lang="en-US" sz="4000" dirty="0" smtClean="0">
                <a:solidFill>
                  <a:schemeClr val="tx1"/>
                </a:solidFill>
                <a:latin typeface="Arial Black" panose="020B0A04020102020204" pitchFamily="34" charset="0"/>
              </a:rPr>
              <a:t>More info</a:t>
            </a:r>
          </a:p>
        </p:txBody>
      </p:sp>
      <p:pic>
        <p:nvPicPr>
          <p:cNvPr id="1026" name="Picture 2" descr="https://lh6.googleusercontent.com/H-2hLdICgt-TylMXXNhgBICtWjgSAQsltdoEKT_XmWGFXRDq9udRwfrl7VWZbts-Ld8QO68LXU2a2x5EH1SH2NHl5n_iqokPC6zUijfwFbIRecou84-aO3XegVl4epHeyoQqgMI8"/>
          <p:cNvPicPr>
            <a:picLocks noChangeAspect="1" noChangeArrowheads="1"/>
          </p:cNvPicPr>
          <p:nvPr/>
        </p:nvPicPr>
        <p:blipFill rotWithShape="1">
          <a:blip r:embed="rId4">
            <a:extLst>
              <a:ext uri="{28A0092B-C50C-407E-A947-70E740481C1C}">
                <a14:useLocalDpi xmlns:a14="http://schemas.microsoft.com/office/drawing/2010/main" val="0"/>
              </a:ext>
            </a:extLst>
          </a:blip>
          <a:srcRect l="36418" t="22239" r="14149" b="12442"/>
          <a:stretch/>
        </p:blipFill>
        <p:spPr bwMode="auto">
          <a:xfrm>
            <a:off x="37719000" y="11487451"/>
            <a:ext cx="5543551" cy="5478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fBM6oPt1cHARaVuxPXWayx0337v9IYifqgCh9EragYtFPrOtrusWgJuyDxJFHW2TLrazvvzEkTchpd_lLk4No8oHJVd01cAHl-hRDvTt-pScnU4DiRDOco6BQGSPT4QJxwnoAwNB"/>
          <p:cNvPicPr>
            <a:picLocks noChangeAspect="1" noChangeArrowheads="1"/>
          </p:cNvPicPr>
          <p:nvPr/>
        </p:nvPicPr>
        <p:blipFill rotWithShape="1">
          <a:blip r:embed="rId5">
            <a:extLst>
              <a:ext uri="{28A0092B-C50C-407E-A947-70E740481C1C}">
                <a14:useLocalDpi xmlns:a14="http://schemas.microsoft.com/office/drawing/2010/main" val="0"/>
              </a:ext>
            </a:extLst>
          </a:blip>
          <a:srcRect l="21032" t="17634" r="38867" b="18901"/>
          <a:stretch/>
        </p:blipFill>
        <p:spPr bwMode="auto">
          <a:xfrm>
            <a:off x="29779970" y="11498392"/>
            <a:ext cx="5484261" cy="49817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QBSkq_vip2VD4lAv9tCBXc0GXiSFCtnjSk9H_eJsy7w0Lux21OnnekEWxvU-K_3J_wyejphBVpDoth4h3JhrPKumTAiw4dj3ZdYeQmeBLDOqF-RWkS-4KZJimVwv0yTVmxncJDRh"/>
          <p:cNvPicPr>
            <a:picLocks noChangeAspect="1" noChangeArrowheads="1"/>
          </p:cNvPicPr>
          <p:nvPr/>
        </p:nvPicPr>
        <p:blipFill rotWithShape="1">
          <a:blip r:embed="rId6">
            <a:extLst>
              <a:ext uri="{28A0092B-C50C-407E-A947-70E740481C1C}">
                <a14:useLocalDpi xmlns:a14="http://schemas.microsoft.com/office/drawing/2010/main" val="0"/>
              </a:ext>
            </a:extLst>
          </a:blip>
          <a:srcRect l="31146" t="21827" r="24212" b="15780"/>
          <a:stretch/>
        </p:blipFill>
        <p:spPr bwMode="auto">
          <a:xfrm>
            <a:off x="32080200" y="16579152"/>
            <a:ext cx="8129872" cy="55313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5.googleusercontent.com/FSXFB-UkL1Hau2tqlAQdOZtqwUoq2AYCn1XJXFZuuBIQ_BQsWF7NW9nKDiI26-W2_1PqW94gKnRUMOj8vNTN_9s3Jz925vOoTFP1eoY1mmVskjWXjigIJOozGNLPrZnPVWDgMFlu"/>
          <p:cNvPicPr>
            <a:picLocks noChangeAspect="1" noChangeArrowheads="1"/>
          </p:cNvPicPr>
          <p:nvPr/>
        </p:nvPicPr>
        <p:blipFill rotWithShape="1">
          <a:blip r:embed="rId7">
            <a:extLst>
              <a:ext uri="{28A0092B-C50C-407E-A947-70E740481C1C}">
                <a14:useLocalDpi xmlns:a14="http://schemas.microsoft.com/office/drawing/2010/main" val="0"/>
              </a:ext>
            </a:extLst>
          </a:blip>
          <a:srcRect l="51792" r="2898" b="9417"/>
          <a:stretch/>
        </p:blipFill>
        <p:spPr bwMode="auto">
          <a:xfrm>
            <a:off x="15506700" y="5018362"/>
            <a:ext cx="4879481" cy="111355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5.googleusercontent.com/gN0pmiotaaPg3dgjXOoJu0_4FTP8gNSMh_PkMBnwo18wp863i2lJSJ9flNekrXdjuGAkxp1hoO7FFQyxuvTOW02fTNMq8ZLued--S6njVy0VVN753yQX4PpxGFixhQUKr8u6eNn4"/>
          <p:cNvPicPr>
            <a:picLocks noChangeAspect="1" noChangeArrowheads="1"/>
          </p:cNvPicPr>
          <p:nvPr/>
        </p:nvPicPr>
        <p:blipFill rotWithShape="1">
          <a:blip r:embed="rId8">
            <a:extLst>
              <a:ext uri="{28A0092B-C50C-407E-A947-70E740481C1C}">
                <a14:useLocalDpi xmlns:a14="http://schemas.microsoft.com/office/drawing/2010/main" val="0"/>
              </a:ext>
            </a:extLst>
          </a:blip>
          <a:srcRect l="20416" r="25109" b="13920"/>
          <a:stretch/>
        </p:blipFill>
        <p:spPr bwMode="auto">
          <a:xfrm>
            <a:off x="25029688" y="5105401"/>
            <a:ext cx="4040612" cy="110485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9"/>
          <a:srcRect l="33123" t="14444" r="33282" b="47037"/>
          <a:stretch/>
        </p:blipFill>
        <p:spPr>
          <a:xfrm>
            <a:off x="15506699" y="16154400"/>
            <a:ext cx="6819898" cy="4398340"/>
          </a:xfrm>
          <a:prstGeom prst="rect">
            <a:avLst/>
          </a:prstGeom>
        </p:spPr>
      </p:pic>
      <p:pic>
        <p:nvPicPr>
          <p:cNvPr id="7" name="Picture 6"/>
          <p:cNvPicPr>
            <a:picLocks noChangeAspect="1"/>
          </p:cNvPicPr>
          <p:nvPr/>
        </p:nvPicPr>
        <p:blipFill rotWithShape="1">
          <a:blip r:embed="rId10"/>
          <a:srcRect l="42595" t="37408" r="42331" b="35926"/>
          <a:stretch/>
        </p:blipFill>
        <p:spPr>
          <a:xfrm>
            <a:off x="40050720" y="1325656"/>
            <a:ext cx="3176872" cy="3161365"/>
          </a:xfrm>
          <a:prstGeom prst="rect">
            <a:avLst/>
          </a:prstGeom>
        </p:spPr>
      </p:pic>
      <p:pic>
        <p:nvPicPr>
          <p:cNvPr id="16" name="Picture 2" descr="https://lh4.googleusercontent.com/Ffrul-qAsNcocC6OmGweqprxshiS-KW1XQbFCUzn9PWcTpOsCdyjanyjmsncvb7TXsN8uStF60-SaXqZhEyTaEIj4uxPIll4YWxM5WoGhGNJC6WxAg4kHl3NkjrosbEEmhpzbk7P"/>
          <p:cNvPicPr>
            <a:picLocks noChangeAspect="1" noChangeArrowheads="1"/>
          </p:cNvPicPr>
          <p:nvPr/>
        </p:nvPicPr>
        <p:blipFill rotWithShape="1">
          <a:blip r:embed="rId11">
            <a:extLst>
              <a:ext uri="{28A0092B-C50C-407E-A947-70E740481C1C}">
                <a14:useLocalDpi xmlns:a14="http://schemas.microsoft.com/office/drawing/2010/main" val="0"/>
              </a:ext>
            </a:extLst>
          </a:blip>
          <a:srcRect l="38085" t="9724" r="38116" b="32862"/>
          <a:stretch/>
        </p:blipFill>
        <p:spPr bwMode="auto">
          <a:xfrm>
            <a:off x="20193000" y="5083285"/>
            <a:ext cx="4890580" cy="110831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rotWithShape="1">
          <a:blip r:embed="rId12"/>
          <a:srcRect l="43125" t="30104" r="33327" b="42748"/>
          <a:stretch/>
        </p:blipFill>
        <p:spPr>
          <a:xfrm>
            <a:off x="22288500" y="16156415"/>
            <a:ext cx="6781797" cy="4397888"/>
          </a:xfrm>
          <a:prstGeom prst="rect">
            <a:avLst/>
          </a:prstGeom>
        </p:spPr>
      </p:pic>
      <p:sp>
        <p:nvSpPr>
          <p:cNvPr id="26" name="Rectangle 25"/>
          <p:cNvSpPr/>
          <p:nvPr/>
        </p:nvSpPr>
        <p:spPr>
          <a:xfrm>
            <a:off x="20252695" y="5026735"/>
            <a:ext cx="4804945" cy="1110640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536547" y="4986312"/>
            <a:ext cx="4686301" cy="1116492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113427" y="5018363"/>
            <a:ext cx="3947693" cy="1113287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536548" y="16133140"/>
            <a:ext cx="6790050" cy="441959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383748" y="16141514"/>
            <a:ext cx="6677372" cy="441122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5536547" y="16151240"/>
            <a:ext cx="1352457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4935200" y="20574000"/>
            <a:ext cx="14210834" cy="772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469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597</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Glenn</dc:creator>
  <cp:lastModifiedBy>William Thielke</cp:lastModifiedBy>
  <cp:revision>24</cp:revision>
  <cp:lastPrinted>2014-09-11T15:42:14Z</cp:lastPrinted>
  <dcterms:created xsi:type="dcterms:W3CDTF">2014-09-11T15:15:49Z</dcterms:created>
  <dcterms:modified xsi:type="dcterms:W3CDTF">2018-04-30T13:55:39Z</dcterms:modified>
</cp:coreProperties>
</file>