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9" r:id="rId12"/>
    <p:sldId id="270" r:id="rId13"/>
    <p:sldId id="271" r:id="rId14"/>
    <p:sldId id="268" r:id="rId15"/>
    <p:sldId id="265" r:id="rId16"/>
    <p:sldId id="266" r:id="rId17"/>
    <p:sldId id="267" r:id="rId18"/>
  </p:sldIdLst>
  <p:sldSz cx="43891200" cy="32918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F639AA-8F96-4673-A24D-C80D611A5438}">
  <a:tblStyle styleId="{47F639AA-8F96-4673-A24D-C80D611A5438}"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85FCC5C-0A80-4866-971A-44CC2564051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smtClean="0">
                <a:solidFill>
                  <a:srgbClr val="000000"/>
                </a:solidFill>
                <a:latin typeface="Arial"/>
                <a:ea typeface="Arial"/>
                <a:cs typeface="Arial"/>
                <a:sym typeface="Arial"/>
              </a:rPr>
              <a:t>Switch</a:t>
            </a:r>
            <a:r>
              <a:rPr lang="en-US" sz="1100" b="0" i="0" u="none" strike="noStrike" cap="none" baseline="0" dirty="0" smtClean="0">
                <a:solidFill>
                  <a:srgbClr val="000000"/>
                </a:solidFill>
                <a:latin typeface="Arial"/>
                <a:ea typeface="Arial"/>
                <a:cs typeface="Arial"/>
                <a:sym typeface="Arial"/>
              </a:rPr>
              <a:t> design process and analysis </a:t>
            </a:r>
            <a:endParaRPr sz="1100" b="0" i="0" u="none" strike="noStrike" cap="none" dirty="0">
              <a:solidFill>
                <a:srgbClr val="000000"/>
              </a:solidFill>
              <a:latin typeface="Arial"/>
              <a:ea typeface="Arial"/>
              <a:cs typeface="Arial"/>
              <a:sym typeface="Arial"/>
            </a:endParaRPr>
          </a:p>
        </p:txBody>
      </p:sp>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Shape 173"/>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smtClean="0">
                <a:solidFill>
                  <a:srgbClr val="000000"/>
                </a:solidFill>
                <a:latin typeface="Arial"/>
                <a:ea typeface="Arial"/>
                <a:cs typeface="Arial"/>
                <a:sym typeface="Arial"/>
              </a:rPr>
              <a:t>Explain duration collection</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Shape 186"/>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40" y="10226042"/>
            <a:ext cx="37307519" cy="70561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6583680" y="18653759"/>
            <a:ext cx="30723839" cy="8412480"/>
          </a:xfrm>
          <a:prstGeom prst="rect">
            <a:avLst/>
          </a:prstGeom>
          <a:noFill/>
          <a:ln>
            <a:noFill/>
          </a:ln>
        </p:spPr>
        <p:txBody>
          <a:bodyPr spcFirstLastPara="1" wrap="square" lIns="91425" tIns="91425" rIns="91425" bIns="91425" anchor="t" anchorCtr="0"/>
          <a:lstStyle>
            <a:lvl1pPr marR="0" lvl="0" algn="ctr" rtl="0">
              <a:lnSpc>
                <a:spcPct val="100000"/>
              </a:lnSpc>
              <a:spcBef>
                <a:spcPts val="3080"/>
              </a:spcBef>
              <a:spcAft>
                <a:spcPts val="0"/>
              </a:spcAft>
              <a:buClr>
                <a:srgbClr val="888888"/>
              </a:buClr>
              <a:buSzPts val="15400"/>
              <a:buFont typeface="Arial"/>
              <a:buNone/>
              <a:defRPr sz="15400" b="0" i="0" u="none" strike="noStrike" cap="none">
                <a:solidFill>
                  <a:srgbClr val="888888"/>
                </a:solidFill>
                <a:latin typeface="Arial"/>
                <a:ea typeface="Arial"/>
                <a:cs typeface="Arial"/>
                <a:sym typeface="Arial"/>
              </a:defRPr>
            </a:lvl1pPr>
            <a:lvl2pPr marR="0" lvl="1" algn="ctr" rtl="0">
              <a:lnSpc>
                <a:spcPct val="100000"/>
              </a:lnSpc>
              <a:spcBef>
                <a:spcPts val="2680"/>
              </a:spcBef>
              <a:spcAft>
                <a:spcPts val="0"/>
              </a:spcAft>
              <a:buClr>
                <a:srgbClr val="888888"/>
              </a:buClr>
              <a:buSzPts val="13400"/>
              <a:buFont typeface="Arial"/>
              <a:buNone/>
              <a:defRPr sz="13400" b="0" i="0" u="none" strike="noStrike" cap="none">
                <a:solidFill>
                  <a:srgbClr val="888888"/>
                </a:solidFill>
                <a:latin typeface="Arial"/>
                <a:ea typeface="Arial"/>
                <a:cs typeface="Arial"/>
                <a:sym typeface="Arial"/>
              </a:defRPr>
            </a:lvl2pPr>
            <a:lvl3pPr marR="0" lvl="2" algn="ctr" rtl="0">
              <a:lnSpc>
                <a:spcPct val="100000"/>
              </a:lnSpc>
              <a:spcBef>
                <a:spcPts val="2300"/>
              </a:spcBef>
              <a:spcAft>
                <a:spcPts val="0"/>
              </a:spcAft>
              <a:buClr>
                <a:srgbClr val="888888"/>
              </a:buClr>
              <a:buSzPts val="11500"/>
              <a:buFont typeface="Arial"/>
              <a:buNone/>
              <a:defRPr sz="11500" b="0" i="0" u="none" strike="noStrike" cap="none">
                <a:solidFill>
                  <a:srgbClr val="888888"/>
                </a:solidFill>
                <a:latin typeface="Arial"/>
                <a:ea typeface="Arial"/>
                <a:cs typeface="Arial"/>
                <a:sym typeface="Arial"/>
              </a:defRPr>
            </a:lvl3pPr>
            <a:lvl4pPr marR="0" lvl="3"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4pPr>
            <a:lvl5pPr marR="0" lvl="4"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5pPr>
            <a:lvl6pPr marR="0" lvl="5"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6pPr>
            <a:lvl7pPr marR="0" lvl="6"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7pPr>
            <a:lvl8pPr marR="0" lvl="7"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8pPr>
            <a:lvl9pPr marR="0" lvl="8"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9pPr>
          </a:lstStyle>
          <a:p>
            <a:endParaRPr/>
          </a:p>
        </p:txBody>
      </p:sp>
      <p:sp>
        <p:nvSpPr>
          <p:cNvPr id="14" name="Shape 14"/>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09034586" y="50032921"/>
            <a:ext cx="134820660" cy="4740401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13860789" y="2994661"/>
            <a:ext cx="134820660" cy="141480537"/>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496160" y="2848160"/>
            <a:ext cx="40899001" cy="3665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1"/>
          </p:nvPr>
        </p:nvSpPr>
        <p:spPr>
          <a:xfrm>
            <a:off x="1496160" y="7375840"/>
            <a:ext cx="40899001" cy="21864900"/>
          </a:xfrm>
          <a:prstGeom prst="rect">
            <a:avLst/>
          </a:prstGeom>
          <a:noFill/>
          <a:ln>
            <a:noFill/>
          </a:ln>
        </p:spPr>
        <p:txBody>
          <a:bodyPr spcFirstLastPara="1" wrap="square" lIns="91425" tIns="91425" rIns="91425" bIns="91425" anchor="t" anchorCtr="0"/>
          <a:lstStyle>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496200" y="4765280"/>
            <a:ext cx="40899001" cy="13136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7700"/>
              <a:buFont typeface="Arial"/>
              <a:buNone/>
              <a:defRPr sz="277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ubTitle" idx="1"/>
          </p:nvPr>
        </p:nvSpPr>
        <p:spPr>
          <a:xfrm>
            <a:off x="1496160" y="18138400"/>
            <a:ext cx="40899001" cy="5072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900"/>
              <a:buFont typeface="Arial"/>
              <a:buNone/>
              <a:defRPr sz="149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496160" y="13765441"/>
            <a:ext cx="40899001" cy="538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9200"/>
              <a:buFont typeface="Arial"/>
              <a:buNone/>
              <a:defRPr sz="192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496160" y="2848160"/>
            <a:ext cx="40899001" cy="3665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1"/>
          </p:nvPr>
        </p:nvSpPr>
        <p:spPr>
          <a:xfrm>
            <a:off x="1496160" y="7375840"/>
            <a:ext cx="19199399" cy="21864900"/>
          </a:xfrm>
          <a:prstGeom prst="rect">
            <a:avLst/>
          </a:prstGeom>
          <a:noFill/>
          <a:ln>
            <a:noFill/>
          </a:ln>
        </p:spPr>
        <p:txBody>
          <a:bodyPr spcFirstLastPara="1" wrap="square" lIns="91425" tIns="91425" rIns="91425" bIns="91425" anchor="t" anchorCtr="0"/>
          <a:lstStyle>
            <a:lvl1pPr marL="457200" marR="0" lvl="0" indent="-704850" algn="l" rtl="0">
              <a:lnSpc>
                <a:spcPct val="115000"/>
              </a:lnSpc>
              <a:spcBef>
                <a:spcPts val="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1pPr>
            <a:lvl2pPr marL="914400" marR="0" lvl="1"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2pPr>
            <a:lvl3pPr marL="1371600" marR="0" lvl="2"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3pPr>
            <a:lvl4pPr marL="1828800" marR="0" lvl="3"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4pPr>
            <a:lvl5pPr marL="2286000" marR="0" lvl="4"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5pPr>
            <a:lvl6pPr marL="2743200" marR="0" lvl="5"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6pPr>
            <a:lvl7pPr marL="3200400" marR="0" lvl="6"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7pPr>
            <a:lvl8pPr marL="3657600" marR="0" lvl="7"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8pPr>
            <a:lvl9pPr marL="4114800" marR="0" lvl="8" indent="-635000" algn="l" rtl="0">
              <a:lnSpc>
                <a:spcPct val="115000"/>
              </a:lnSpc>
              <a:spcBef>
                <a:spcPts val="8500"/>
              </a:spcBef>
              <a:spcAft>
                <a:spcPts val="8500"/>
              </a:spcAft>
              <a:buClr>
                <a:schemeClr val="dk2"/>
              </a:buClr>
              <a:buSzPts val="6400"/>
              <a:buFont typeface="Arial"/>
              <a:buChar char="■"/>
              <a:defRPr sz="6400" b="0" i="0" u="none" strike="noStrike" cap="none">
                <a:solidFill>
                  <a:schemeClr val="dk2"/>
                </a:solidFill>
                <a:latin typeface="Arial"/>
                <a:ea typeface="Arial"/>
                <a:cs typeface="Arial"/>
                <a:sym typeface="Arial"/>
              </a:defRPr>
            </a:lvl9pPr>
          </a:lstStyle>
          <a:p>
            <a:endParaRPr/>
          </a:p>
        </p:txBody>
      </p:sp>
      <p:sp>
        <p:nvSpPr>
          <p:cNvPr id="98" name="Shape 98"/>
          <p:cNvSpPr txBox="1">
            <a:spLocks noGrp="1"/>
          </p:cNvSpPr>
          <p:nvPr>
            <p:ph type="body" idx="2"/>
          </p:nvPr>
        </p:nvSpPr>
        <p:spPr>
          <a:xfrm>
            <a:off x="23195520" y="7375840"/>
            <a:ext cx="19199399" cy="21864900"/>
          </a:xfrm>
          <a:prstGeom prst="rect">
            <a:avLst/>
          </a:prstGeom>
          <a:noFill/>
          <a:ln>
            <a:noFill/>
          </a:ln>
        </p:spPr>
        <p:txBody>
          <a:bodyPr spcFirstLastPara="1" wrap="square" lIns="91425" tIns="91425" rIns="91425" bIns="91425" anchor="t" anchorCtr="0"/>
          <a:lstStyle>
            <a:lvl1pPr marL="457200" marR="0" lvl="0" indent="-704850" algn="l" rtl="0">
              <a:lnSpc>
                <a:spcPct val="115000"/>
              </a:lnSpc>
              <a:spcBef>
                <a:spcPts val="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1pPr>
            <a:lvl2pPr marL="914400" marR="0" lvl="1"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2pPr>
            <a:lvl3pPr marL="1371600" marR="0" lvl="2"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3pPr>
            <a:lvl4pPr marL="1828800" marR="0" lvl="3"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4pPr>
            <a:lvl5pPr marL="2286000" marR="0" lvl="4"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5pPr>
            <a:lvl6pPr marL="2743200" marR="0" lvl="5"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6pPr>
            <a:lvl7pPr marL="3200400" marR="0" lvl="6"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7pPr>
            <a:lvl8pPr marL="3657600" marR="0" lvl="7"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8pPr>
            <a:lvl9pPr marL="4114800" marR="0" lvl="8" indent="-635000" algn="l" rtl="0">
              <a:lnSpc>
                <a:spcPct val="115000"/>
              </a:lnSpc>
              <a:spcBef>
                <a:spcPts val="8500"/>
              </a:spcBef>
              <a:spcAft>
                <a:spcPts val="8500"/>
              </a:spcAft>
              <a:buClr>
                <a:schemeClr val="dk2"/>
              </a:buClr>
              <a:buSzPts val="6400"/>
              <a:buFont typeface="Arial"/>
              <a:buChar char="■"/>
              <a:defRPr sz="6400" b="0" i="0" u="none" strike="noStrike" cap="none">
                <a:solidFill>
                  <a:schemeClr val="dk2"/>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496160" y="2848160"/>
            <a:ext cx="40899001" cy="3665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496160" y="3555840"/>
            <a:ext cx="13478401" cy="4836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800"/>
              <a:buFont typeface="Arial"/>
              <a:buNone/>
              <a:defRPr sz="12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1496160" y="8893440"/>
            <a:ext cx="13478401" cy="20348100"/>
          </a:xfrm>
          <a:prstGeom prst="rect">
            <a:avLst/>
          </a:prstGeom>
          <a:noFill/>
          <a:ln>
            <a:noFill/>
          </a:ln>
        </p:spPr>
        <p:txBody>
          <a:bodyPr spcFirstLastPara="1" wrap="square" lIns="91425" tIns="91425" rIns="91425" bIns="91425" anchor="t" anchorCtr="0"/>
          <a:lstStyle>
            <a:lvl1pPr marL="457200" marR="0" lvl="0" indent="-635000" algn="l" rtl="0">
              <a:lnSpc>
                <a:spcPct val="115000"/>
              </a:lnSpc>
              <a:spcBef>
                <a:spcPts val="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1pPr>
            <a:lvl2pPr marL="914400" marR="0" lvl="1"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2pPr>
            <a:lvl3pPr marL="1371600" marR="0" lvl="2"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3pPr>
            <a:lvl4pPr marL="1828800" marR="0" lvl="3"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4pPr>
            <a:lvl5pPr marL="2286000" marR="0" lvl="4"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5pPr>
            <a:lvl6pPr marL="2743200" marR="0" lvl="5"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6pPr>
            <a:lvl7pPr marL="3200400" marR="0" lvl="6"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7pPr>
            <a:lvl8pPr marL="3657600" marR="0" lvl="7" indent="-635000" algn="l" rtl="0">
              <a:lnSpc>
                <a:spcPct val="115000"/>
              </a:lnSpc>
              <a:spcBef>
                <a:spcPts val="8500"/>
              </a:spcBef>
              <a:spcAft>
                <a:spcPts val="0"/>
              </a:spcAft>
              <a:buClr>
                <a:schemeClr val="dk2"/>
              </a:buClr>
              <a:buSzPts val="6400"/>
              <a:buFont typeface="Arial"/>
              <a:buChar char="○"/>
              <a:defRPr sz="6400" b="0" i="0" u="none" strike="noStrike" cap="none">
                <a:solidFill>
                  <a:schemeClr val="dk2"/>
                </a:solidFill>
                <a:latin typeface="Arial"/>
                <a:ea typeface="Arial"/>
                <a:cs typeface="Arial"/>
                <a:sym typeface="Arial"/>
              </a:defRPr>
            </a:lvl8pPr>
            <a:lvl9pPr marL="4114800" marR="0" lvl="8" indent="-635000" algn="l" rtl="0">
              <a:lnSpc>
                <a:spcPct val="115000"/>
              </a:lnSpc>
              <a:spcBef>
                <a:spcPts val="8500"/>
              </a:spcBef>
              <a:spcAft>
                <a:spcPts val="8500"/>
              </a:spcAft>
              <a:buClr>
                <a:schemeClr val="dk2"/>
              </a:buClr>
              <a:buSzPts val="6400"/>
              <a:buFont typeface="Arial"/>
              <a:buChar char="■"/>
              <a:defRPr sz="6400" b="0" i="0" u="none" strike="noStrike" cap="none">
                <a:solidFill>
                  <a:schemeClr val="dk2"/>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353200" y="2880960"/>
            <a:ext cx="30565501" cy="26181001"/>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600"/>
              <a:buFont typeface="Arial"/>
              <a:buNone/>
              <a:defRPr sz="256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Shape 111"/>
          <p:cNvSpPr/>
          <p:nvPr/>
        </p:nvSpPr>
        <p:spPr>
          <a:xfrm>
            <a:off x="21945600" y="-800"/>
            <a:ext cx="21945600" cy="32918401"/>
          </a:xfrm>
          <a:prstGeom prst="rect">
            <a:avLst/>
          </a:prstGeom>
          <a:solidFill>
            <a:schemeClr val="lt2"/>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Shape 112"/>
          <p:cNvSpPr txBox="1">
            <a:spLocks noGrp="1"/>
          </p:cNvSpPr>
          <p:nvPr>
            <p:ph type="title"/>
          </p:nvPr>
        </p:nvSpPr>
        <p:spPr>
          <a:xfrm>
            <a:off x="1274400" y="7892320"/>
            <a:ext cx="19416900" cy="9486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2400"/>
              <a:buFont typeface="Arial"/>
              <a:buNone/>
              <a:defRPr sz="224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ubTitle" idx="1"/>
          </p:nvPr>
        </p:nvSpPr>
        <p:spPr>
          <a:xfrm>
            <a:off x="1274400" y="17939680"/>
            <a:ext cx="19416900" cy="7904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1200"/>
              <a:buFont typeface="Arial"/>
              <a:buNone/>
              <a:defRPr sz="11200" b="0" i="0" u="none" strike="noStrike" cap="none">
                <a:solidFill>
                  <a:schemeClr val="dk2"/>
                </a:solidFill>
                <a:latin typeface="Arial"/>
                <a:ea typeface="Arial"/>
                <a:cs typeface="Arial"/>
                <a:sym typeface="Arial"/>
              </a:defRPr>
            </a:lvl9pPr>
          </a:lstStyle>
          <a:p>
            <a:endParaRPr/>
          </a:p>
        </p:txBody>
      </p:sp>
      <p:sp>
        <p:nvSpPr>
          <p:cNvPr id="114" name="Shape 114"/>
          <p:cNvSpPr txBox="1">
            <a:spLocks noGrp="1"/>
          </p:cNvSpPr>
          <p:nvPr>
            <p:ph type="body" idx="2"/>
          </p:nvPr>
        </p:nvSpPr>
        <p:spPr>
          <a:xfrm>
            <a:off x="23709600" y="4634080"/>
            <a:ext cx="18417601" cy="23648701"/>
          </a:xfrm>
          <a:prstGeom prst="rect">
            <a:avLst/>
          </a:prstGeom>
          <a:noFill/>
          <a:ln>
            <a:noFill/>
          </a:ln>
        </p:spPr>
        <p:txBody>
          <a:bodyPr spcFirstLastPara="1" wrap="square" lIns="91425" tIns="91425" rIns="91425" bIns="91425" anchor="ctr" anchorCtr="0"/>
          <a:lstStyle>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1496160" y="27075681"/>
            <a:ext cx="28794299" cy="3872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9600"/>
              <a:buFont typeface="Arial"/>
              <a:buNone/>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496160" y="7079200"/>
            <a:ext cx="40899001" cy="1256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4000"/>
              <a:buFont typeface="Arial"/>
              <a:buNone/>
              <a:defRPr sz="640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body" idx="1"/>
          </p:nvPr>
        </p:nvSpPr>
        <p:spPr>
          <a:xfrm>
            <a:off x="1496160" y="20174241"/>
            <a:ext cx="40899001" cy="8325000"/>
          </a:xfrm>
          <a:prstGeom prst="rect">
            <a:avLst/>
          </a:prstGeom>
          <a:noFill/>
          <a:ln>
            <a:noFill/>
          </a:ln>
        </p:spPr>
        <p:txBody>
          <a:bodyPr spcFirstLastPara="1" wrap="square" lIns="91425" tIns="91425" rIns="91425" bIns="91425" anchor="t" anchorCtr="0"/>
          <a:lstStyle>
            <a:lvl1pPr marL="457200" marR="0" lvl="0" indent="-838200" algn="ctr"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ctr"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ctr"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9200"/>
              <a:buFont typeface="Arial"/>
              <a:buNone/>
              <a:defRPr sz="19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1pPr>
            <a:lvl2pPr marL="914400" marR="0" lvl="1" indent="-228600" algn="l" rtl="0">
              <a:lnSpc>
                <a:spcPct val="100000"/>
              </a:lnSpc>
              <a:spcBef>
                <a:spcPts val="1720"/>
              </a:spcBef>
              <a:spcAft>
                <a:spcPts val="0"/>
              </a:spcAft>
              <a:buClr>
                <a:srgbClr val="888888"/>
              </a:buClr>
              <a:buSzPts val="8600"/>
              <a:buFont typeface="Arial"/>
              <a:buNone/>
              <a:defRPr sz="8600" b="0" i="0" u="none" strike="noStrike" cap="none">
                <a:solidFill>
                  <a:srgbClr val="888888"/>
                </a:solidFill>
                <a:latin typeface="Arial"/>
                <a:ea typeface="Arial"/>
                <a:cs typeface="Arial"/>
                <a:sym typeface="Arial"/>
              </a:defRPr>
            </a:lvl2pPr>
            <a:lvl3pPr marL="1371600" marR="0" lvl="2" indent="-228600" algn="l" rtl="0">
              <a:lnSpc>
                <a:spcPct val="100000"/>
              </a:lnSpc>
              <a:spcBef>
                <a:spcPts val="1540"/>
              </a:spcBef>
              <a:spcAft>
                <a:spcPts val="0"/>
              </a:spcAft>
              <a:buClr>
                <a:srgbClr val="888888"/>
              </a:buClr>
              <a:buSzPts val="7700"/>
              <a:buFont typeface="Arial"/>
              <a:buNone/>
              <a:defRPr sz="7700" b="0" i="0" u="none" strike="noStrike" cap="none">
                <a:solidFill>
                  <a:srgbClr val="888888"/>
                </a:solidFill>
                <a:latin typeface="Arial"/>
                <a:ea typeface="Arial"/>
                <a:cs typeface="Arial"/>
                <a:sym typeface="Arial"/>
              </a:defRPr>
            </a:lvl3pPr>
            <a:lvl4pPr marL="1828800" marR="0" lvl="3"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4pPr>
            <a:lvl5pPr marL="2286000" marR="0" lvl="4"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5pPr>
            <a:lvl6pPr marL="2743200" marR="0" lvl="5"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6pPr>
            <a:lvl7pPr marL="3200400" marR="0" lvl="6"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7pPr>
            <a:lvl8pPr marL="3657600" marR="0" lvl="7"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8pPr>
            <a:lvl9pPr marL="4114800" marR="0" lvl="8"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9pPr>
          </a:lstStyle>
          <a:p>
            <a:endParaRPr/>
          </a:p>
        </p:txBody>
      </p:sp>
      <p:sp>
        <p:nvSpPr>
          <p:cNvPr id="26" name="Shape 2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body" idx="1"/>
          </p:nvPr>
        </p:nvSpPr>
        <p:spPr>
          <a:xfrm>
            <a:off x="10530842"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105704638"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body" idx="1"/>
          </p:nvPr>
        </p:nvSpPr>
        <p:spPr>
          <a:xfrm>
            <a:off x="2194560" y="7368542"/>
            <a:ext cx="19392902" cy="307085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Arial"/>
                <a:ea typeface="Arial"/>
                <a:cs typeface="Arial"/>
                <a:sym typeface="Arial"/>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Arial"/>
                <a:ea typeface="Arial"/>
                <a:cs typeface="Arial"/>
                <a:sym typeface="Arial"/>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2194560" y="10439400"/>
            <a:ext cx="19392902" cy="18966182"/>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3"/>
          </p:nvPr>
        </p:nvSpPr>
        <p:spPr>
          <a:xfrm>
            <a:off x="22296122" y="7368542"/>
            <a:ext cx="19400519" cy="307085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Arial"/>
                <a:ea typeface="Arial"/>
                <a:cs typeface="Arial"/>
                <a:sym typeface="Arial"/>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Arial"/>
                <a:ea typeface="Arial"/>
                <a:cs typeface="Arial"/>
                <a:sym typeface="Arial"/>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4"/>
          </p:nvPr>
        </p:nvSpPr>
        <p:spPr>
          <a:xfrm>
            <a:off x="22296122" y="10439400"/>
            <a:ext cx="19400519" cy="18966182"/>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914400" marR="0" lvl="1" indent="-228600" algn="l" rtl="0">
              <a:lnSpc>
                <a:spcPct val="100000"/>
              </a:lnSpc>
              <a:spcBef>
                <a:spcPts val="1160"/>
              </a:spcBef>
              <a:spcAft>
                <a:spcPts val="0"/>
              </a:spcAft>
              <a:buClr>
                <a:schemeClr val="dk1"/>
              </a:buClr>
              <a:buSzPts val="5800"/>
              <a:buFont typeface="Arial"/>
              <a:buNone/>
              <a:defRPr sz="5800" b="0" i="0" u="none" strike="noStrike" cap="none">
                <a:solidFill>
                  <a:schemeClr val="dk1"/>
                </a:solidFill>
                <a:latin typeface="Arial"/>
                <a:ea typeface="Arial"/>
                <a:cs typeface="Arial"/>
                <a:sym typeface="Arial"/>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91425" tIns="91425" rIns="91425" bIns="91425" anchor="t" anchorCtr="0"/>
          <a:lstStyle>
            <a:lvl1pPr marR="0" lvl="0" algn="l" rtl="0">
              <a:lnSpc>
                <a:spcPct val="100000"/>
              </a:lnSpc>
              <a:spcBef>
                <a:spcPts val="3080"/>
              </a:spcBef>
              <a:spcAft>
                <a:spcPts val="0"/>
              </a:spcAft>
              <a:buClr>
                <a:schemeClr val="dk1"/>
              </a:buClr>
              <a:buSzPts val="15400"/>
              <a:buFont typeface="Arial"/>
              <a:buNone/>
              <a:defRPr sz="15400" b="0" i="0" u="none" strike="noStrike" cap="none">
                <a:solidFill>
                  <a:schemeClr val="dk1"/>
                </a:solidFill>
                <a:latin typeface="Arial"/>
                <a:ea typeface="Arial"/>
                <a:cs typeface="Arial"/>
                <a:sym typeface="Arial"/>
              </a:defRPr>
            </a:lvl1pPr>
            <a:lvl2pPr marR="0" lvl="1" algn="l" rtl="0">
              <a:lnSpc>
                <a:spcPct val="100000"/>
              </a:lnSpc>
              <a:spcBef>
                <a:spcPts val="2680"/>
              </a:spcBef>
              <a:spcAft>
                <a:spcPts val="0"/>
              </a:spcAft>
              <a:buClr>
                <a:schemeClr val="dk1"/>
              </a:buClr>
              <a:buSzPts val="13400"/>
              <a:buFont typeface="Arial"/>
              <a:buNone/>
              <a:defRPr sz="13400" b="0" i="0" u="none" strike="noStrike" cap="none">
                <a:solidFill>
                  <a:schemeClr val="dk1"/>
                </a:solidFill>
                <a:latin typeface="Arial"/>
                <a:ea typeface="Arial"/>
                <a:cs typeface="Arial"/>
                <a:sym typeface="Arial"/>
              </a:defRPr>
            </a:lvl2pPr>
            <a:lvl3pPr marR="0" lvl="2" algn="l" rtl="0">
              <a:lnSpc>
                <a:spcPct val="100000"/>
              </a:lnSpc>
              <a:spcBef>
                <a:spcPts val="2300"/>
              </a:spcBef>
              <a:spcAft>
                <a:spcPts val="0"/>
              </a:spcAft>
              <a:buClr>
                <a:schemeClr val="dk1"/>
              </a:buClr>
              <a:buSzPts val="11500"/>
              <a:buFont typeface="Arial"/>
              <a:buNone/>
              <a:defRPr sz="11500" b="0" i="0" u="none" strike="noStrike" cap="none">
                <a:solidFill>
                  <a:schemeClr val="dk1"/>
                </a:solidFill>
                <a:latin typeface="Arial"/>
                <a:ea typeface="Arial"/>
                <a:cs typeface="Arial"/>
                <a:sym typeface="Arial"/>
              </a:defRPr>
            </a:lvl3pPr>
            <a:lvl4pPr marR="0" lvl="3"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4pPr>
            <a:lvl5pPr marR="0" lvl="4"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5pPr>
            <a:lvl6pPr marR="0" lvl="5"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6pPr>
            <a:lvl7pPr marR="0" lvl="6"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7pPr>
            <a:lvl8pPr marR="0" lvl="7"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8pPr>
            <a:lvl9pPr marR="0" lvl="8"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914400" marR="0" lvl="1" indent="-228600" algn="l" rtl="0">
              <a:lnSpc>
                <a:spcPct val="100000"/>
              </a:lnSpc>
              <a:spcBef>
                <a:spcPts val="1160"/>
              </a:spcBef>
              <a:spcAft>
                <a:spcPts val="0"/>
              </a:spcAft>
              <a:buClr>
                <a:schemeClr val="dk1"/>
              </a:buClr>
              <a:buSzPts val="5800"/>
              <a:buFont typeface="Arial"/>
              <a:buNone/>
              <a:defRPr sz="5800" b="0" i="0" u="none" strike="noStrike" cap="none">
                <a:solidFill>
                  <a:schemeClr val="dk1"/>
                </a:solidFill>
                <a:latin typeface="Arial"/>
                <a:ea typeface="Arial"/>
                <a:cs typeface="Arial"/>
                <a:sym typeface="Arial"/>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6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0"/>
              <a:buFont typeface="Arial"/>
              <a:buNone/>
              <a:defRPr sz="58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96160" y="2848160"/>
            <a:ext cx="40899001" cy="3665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1"/>
          </p:nvPr>
        </p:nvSpPr>
        <p:spPr>
          <a:xfrm>
            <a:off x="1496160" y="7375840"/>
            <a:ext cx="40899001" cy="21864900"/>
          </a:xfrm>
          <a:prstGeom prst="rect">
            <a:avLst/>
          </a:prstGeom>
          <a:noFill/>
          <a:ln>
            <a:noFill/>
          </a:ln>
        </p:spPr>
        <p:txBody>
          <a:bodyPr spcFirstLastPara="1" wrap="square" lIns="91425" tIns="91425" rIns="91425" bIns="91425" anchor="t" anchorCtr="0"/>
          <a:lstStyle>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00"/>
              <a:buFont typeface="Arial"/>
              <a:buNone/>
              <a:defRPr sz="5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azk.org/wp-content/uploads/Suggested-Guidelines-for-Primate-Enrichment.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stud.epsilon.slu.se/5150/7/Odwyer_R_12122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itech.fgcu.edu/faculty/sstans/colohuff.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ottoenvironmental.com/wood-perch-3" TargetMode="External"/><Relationship Id="rId5" Type="http://schemas.openxmlformats.org/officeDocument/2006/relationships/hyperlink" Target="https://stud.epsilon.slu.se/5150/7/Odwyer_R_121221.pdf" TargetMode="External"/><Relationship Id="rId4" Type="http://schemas.openxmlformats.org/officeDocument/2006/relationships/hyperlink" Target="https://www.aazk.org/wp-content/uploads/Suggested-Guidelines-for-Primate-Enrichmen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685800" y="838200"/>
            <a:ext cx="42672000" cy="762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600"/>
              <a:buFont typeface="Arial"/>
              <a:buNone/>
            </a:pPr>
            <a:endParaRPr sz="86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130" name="Shape 130"/>
          <p:cNvSpPr/>
          <p:nvPr/>
        </p:nvSpPr>
        <p:spPr>
          <a:xfrm>
            <a:off x="685800" y="30861000"/>
            <a:ext cx="42672000" cy="762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600"/>
              <a:buFont typeface="Arial"/>
              <a:buNone/>
            </a:pPr>
            <a:endParaRPr sz="86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131" name="Shape 131"/>
          <p:cNvSpPr/>
          <p:nvPr/>
        </p:nvSpPr>
        <p:spPr>
          <a:xfrm>
            <a:off x="685800" y="4267200"/>
            <a:ext cx="42672000" cy="381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600"/>
              <a:buFont typeface="Arial"/>
              <a:buNone/>
            </a:pPr>
            <a:endParaRPr sz="86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132" name="Shape 132"/>
          <p:cNvSpPr txBox="1"/>
          <p:nvPr/>
        </p:nvSpPr>
        <p:spPr>
          <a:xfrm>
            <a:off x="10315575" y="1666964"/>
            <a:ext cx="23241001"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dirty="0">
                <a:solidFill>
                  <a:schemeClr val="dk1"/>
                </a:solidFill>
                <a:latin typeface="Times New Roman" panose="02020603050405020304" pitchFamily="18" charset="0"/>
                <a:cs typeface="Times New Roman" panose="02020603050405020304" pitchFamily="18" charset="0"/>
                <a:sym typeface="Arial"/>
              </a:rPr>
              <a:t>Kikuyu Black and White Colobus</a:t>
            </a:r>
            <a:endParaRPr sz="72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3" name="Shape 133"/>
          <p:cNvSpPr txBox="1"/>
          <p:nvPr/>
        </p:nvSpPr>
        <p:spPr>
          <a:xfrm>
            <a:off x="1219200" y="2867293"/>
            <a:ext cx="42138599"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dirty="0" smtClean="0">
                <a:solidFill>
                  <a:schemeClr val="dk1"/>
                </a:solidFill>
                <a:latin typeface="Times New Roman" panose="02020603050405020304" pitchFamily="18" charset="0"/>
                <a:cs typeface="Times New Roman" panose="02020603050405020304" pitchFamily="18" charset="0"/>
              </a:rPr>
              <a:t>Can the weight of colobus be maintained with the use of an exercise promoting enrichment?</a:t>
            </a:r>
            <a:endParaRPr sz="60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4" name="Shape 134"/>
          <p:cNvSpPr/>
          <p:nvPr/>
        </p:nvSpPr>
        <p:spPr>
          <a:xfrm>
            <a:off x="1257300" y="5105400"/>
            <a:ext cx="13563601" cy="6096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400" b="1" i="0" u="none" strike="noStrike" cap="none" dirty="0">
                <a:solidFill>
                  <a:schemeClr val="dk1"/>
                </a:solidFill>
                <a:latin typeface="Times New Roman" panose="02020603050405020304" pitchFamily="18" charset="0"/>
                <a:cs typeface="Times New Roman" panose="02020603050405020304" pitchFamily="18" charset="0"/>
                <a:sym typeface="Arial"/>
              </a:rPr>
              <a:t>Purpose/Introduction</a:t>
            </a:r>
            <a:endParaRPr sz="54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5" name="Shape 135"/>
          <p:cNvSpPr/>
          <p:nvPr/>
        </p:nvSpPr>
        <p:spPr>
          <a:xfrm>
            <a:off x="1257300" y="11810999"/>
            <a:ext cx="13563601" cy="955279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400" b="1" i="0" u="none" strike="noStrike" cap="none" dirty="0">
                <a:solidFill>
                  <a:schemeClr val="dk1"/>
                </a:solidFill>
                <a:latin typeface="Times New Roman" panose="02020603050405020304" pitchFamily="18" charset="0"/>
                <a:cs typeface="Times New Roman" panose="02020603050405020304" pitchFamily="18" charset="0"/>
                <a:sym typeface="Arial"/>
              </a:rPr>
              <a:t>Background/Literature </a:t>
            </a:r>
            <a:r>
              <a:rPr lang="en-US" sz="54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Review</a:t>
            </a:r>
            <a:endParaRPr sz="54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6" name="Shape 136"/>
          <p:cNvSpPr/>
          <p:nvPr/>
        </p:nvSpPr>
        <p:spPr>
          <a:xfrm>
            <a:off x="1257300" y="21926550"/>
            <a:ext cx="13563601" cy="8458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6000"/>
            </a:pPr>
            <a:r>
              <a:rPr lang="en-US" sz="5400" b="1" dirty="0" smtClean="0">
                <a:solidFill>
                  <a:schemeClr val="dk1"/>
                </a:solidFill>
                <a:latin typeface="Times New Roman" panose="02020603050405020304" pitchFamily="18" charset="0"/>
                <a:cs typeface="Times New Roman" panose="02020603050405020304" pitchFamily="18" charset="0"/>
              </a:rPr>
              <a:t>Acknowledgements</a:t>
            </a:r>
            <a:endParaRPr sz="5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7" name="Shape 137"/>
          <p:cNvSpPr/>
          <p:nvPr/>
        </p:nvSpPr>
        <p:spPr>
          <a:xfrm>
            <a:off x="15523275" y="6023582"/>
            <a:ext cx="13563601" cy="1353757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Times New Roman" panose="02020603050405020304" pitchFamily="18" charset="0"/>
                <a:cs typeface="Times New Roman" panose="02020603050405020304" pitchFamily="18" charset="0"/>
                <a:sym typeface="Arial"/>
              </a:rPr>
              <a:t>Prototype</a:t>
            </a: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Times New Roman" panose="02020603050405020304" pitchFamily="18" charset="0"/>
                <a:cs typeface="Times New Roman" panose="02020603050405020304" pitchFamily="18" charset="0"/>
                <a:sym typeface="Arial"/>
              </a:rPr>
              <a:t>Wireframe</a:t>
            </a: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Times New Roman" panose="02020603050405020304" pitchFamily="18" charset="0"/>
                <a:cs typeface="Times New Roman" panose="02020603050405020304" pitchFamily="18" charset="0"/>
                <a:sym typeface="Arial"/>
              </a:rPr>
              <a:t>Picures</a:t>
            </a: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38" name="Shape 138"/>
          <p:cNvSpPr/>
          <p:nvPr/>
        </p:nvSpPr>
        <p:spPr>
          <a:xfrm>
            <a:off x="29737725" y="5105401"/>
            <a:ext cx="13563601" cy="7102204"/>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4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Design</a:t>
            </a:r>
            <a:r>
              <a:rPr lang="en-US" sz="60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 </a:t>
            </a:r>
            <a:r>
              <a:rPr lang="en-US" sz="54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Process</a:t>
            </a:r>
          </a:p>
          <a:p>
            <a:pPr marL="0" marR="0" lvl="0" indent="0" algn="ctr" rtl="0">
              <a:lnSpc>
                <a:spcPct val="100000"/>
              </a:lnSpc>
              <a:spcBef>
                <a:spcPts val="0"/>
              </a:spcBef>
              <a:spcAft>
                <a:spcPts val="0"/>
              </a:spcAft>
              <a:buClr>
                <a:srgbClr val="000000"/>
              </a:buClr>
              <a:buSzPts val="8600"/>
              <a:buFont typeface="Arial"/>
              <a:buNone/>
            </a:pPr>
            <a:endParaRPr lang="en-US" sz="8600"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8600"/>
              <a:buFont typeface="Arial"/>
              <a:buNone/>
            </a:pPr>
            <a:endParaRPr sz="54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39" name="Shape 139"/>
          <p:cNvSpPr/>
          <p:nvPr/>
        </p:nvSpPr>
        <p:spPr>
          <a:xfrm>
            <a:off x="15539850" y="20246956"/>
            <a:ext cx="13563601" cy="923866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4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Analysis and </a:t>
            </a:r>
            <a:r>
              <a:rPr lang="en-US" sz="5400" b="1" i="0" u="none" strike="noStrike" cap="none" dirty="0">
                <a:solidFill>
                  <a:schemeClr val="dk1"/>
                </a:solidFill>
                <a:latin typeface="Times New Roman" panose="02020603050405020304" pitchFamily="18" charset="0"/>
                <a:cs typeface="Times New Roman" panose="02020603050405020304" pitchFamily="18" charset="0"/>
                <a:sym typeface="Arial"/>
              </a:rPr>
              <a:t>Next Steps</a:t>
            </a:r>
            <a:endParaRPr sz="5400"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140" name="Shape 140"/>
          <p:cNvSpPr/>
          <p:nvPr/>
        </p:nvSpPr>
        <p:spPr>
          <a:xfrm>
            <a:off x="29789250" y="12529899"/>
            <a:ext cx="13563601" cy="1798457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5400" b="1" i="0" u="none" strike="noStrike" cap="none" dirty="0" smtClean="0">
                <a:solidFill>
                  <a:schemeClr val="dk1"/>
                </a:solidFill>
                <a:latin typeface="Times New Roman" panose="02020603050405020304" pitchFamily="18" charset="0"/>
                <a:cs typeface="Times New Roman" panose="02020603050405020304" pitchFamily="18" charset="0"/>
                <a:sym typeface="Arial"/>
              </a:rPr>
              <a:t>Results and Conclusion</a:t>
            </a:r>
            <a:endParaRPr lang="en-US" sz="6000" b="1"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6000"/>
              <a:buFont typeface="Arial"/>
              <a:buNone/>
            </a:pPr>
            <a:endParaRPr lang="en-US" sz="4000"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8600"/>
              <a:buFont typeface="Arial"/>
              <a:buNone/>
            </a:pPr>
            <a:endParaRPr lang="en-US" sz="86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lang="en-US" sz="8600"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8600"/>
              <a:buFont typeface="Arial"/>
              <a:buNone/>
            </a:pPr>
            <a:endParaRPr lang="en-US" sz="86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lang="en-US" sz="8600"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8600"/>
              <a:buFont typeface="Arial"/>
              <a:buNone/>
            </a:pPr>
            <a:endParaRPr lang="en-US" sz="86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lang="en-US" sz="8600" dirty="0">
              <a:solidFill>
                <a:schemeClr val="dk1"/>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8600"/>
              <a:buFont typeface="Arial"/>
              <a:buNone/>
            </a:pPr>
            <a:endParaRPr lang="en-US" sz="86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r>
              <a:rPr lang="en-US" sz="8600" b="0" i="0" u="none" strike="noStrike" cap="none" dirty="0">
                <a:solidFill>
                  <a:schemeClr val="dk1"/>
                </a:solidFill>
                <a:latin typeface="Times New Roman" panose="02020603050405020304" pitchFamily="18" charset="0"/>
                <a:cs typeface="Times New Roman" panose="02020603050405020304" pitchFamily="18" charset="0"/>
                <a:sym typeface="Arial"/>
              </a:rPr>
              <a:t> </a:t>
            </a: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8600"/>
              <a:buFont typeface="Arial"/>
              <a:buNone/>
            </a:pPr>
            <a:endParaRPr sz="86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pic>
        <p:nvPicPr>
          <p:cNvPr id="142" name="Shape 142"/>
          <p:cNvPicPr preferRelativeResize="0"/>
          <p:nvPr/>
        </p:nvPicPr>
        <p:blipFill rotWithShape="1">
          <a:blip r:embed="rId3">
            <a:alphaModFix/>
          </a:blip>
          <a:srcRect/>
          <a:stretch/>
        </p:blipFill>
        <p:spPr>
          <a:xfrm>
            <a:off x="20345400" y="29584650"/>
            <a:ext cx="3181350" cy="3181350"/>
          </a:xfrm>
          <a:prstGeom prst="rect">
            <a:avLst/>
          </a:prstGeom>
          <a:noFill/>
          <a:ln>
            <a:noFill/>
          </a:ln>
        </p:spPr>
      </p:pic>
      <p:sp>
        <p:nvSpPr>
          <p:cNvPr id="143" name="Shape 143"/>
          <p:cNvSpPr txBox="1"/>
          <p:nvPr/>
        </p:nvSpPr>
        <p:spPr>
          <a:xfrm>
            <a:off x="23526750" y="30937200"/>
            <a:ext cx="19678649" cy="78483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500"/>
              <a:buFont typeface="Arial"/>
              <a:buNone/>
            </a:pPr>
            <a:r>
              <a:rPr lang="en-US" sz="4500" b="0" i="0" u="none" strike="noStrike" cap="none">
                <a:solidFill>
                  <a:srgbClr val="FFFF00"/>
                </a:solidFill>
                <a:latin typeface="Times New Roman" panose="02020603050405020304" pitchFamily="18" charset="0"/>
                <a:cs typeface="Times New Roman" panose="02020603050405020304" pitchFamily="18" charset="0"/>
                <a:sym typeface="Arial"/>
              </a:rPr>
              <a:t>Chandler Sanchez, Brenna Ramm, Natalie Mata, Tiffany Deeds</a:t>
            </a:r>
            <a:endParaRPr sz="4500" b="0" i="0" u="none" strike="noStrike" cap="none">
              <a:solidFill>
                <a:srgbClr val="FFFF00"/>
              </a:solidFill>
              <a:latin typeface="Times New Roman" panose="02020603050405020304" pitchFamily="18" charset="0"/>
              <a:cs typeface="Times New Roman" panose="02020603050405020304" pitchFamily="18" charset="0"/>
              <a:sym typeface="Arial"/>
            </a:endParaRPr>
          </a:p>
        </p:txBody>
      </p:sp>
      <p:sp>
        <p:nvSpPr>
          <p:cNvPr id="144" name="Shape 144"/>
          <p:cNvSpPr txBox="1"/>
          <p:nvPr/>
        </p:nvSpPr>
        <p:spPr>
          <a:xfrm>
            <a:off x="990600" y="30937200"/>
            <a:ext cx="19202401"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Times New Roman" panose="02020603050405020304" pitchFamily="18" charset="0"/>
                <a:cs typeface="Times New Roman" panose="02020603050405020304" pitchFamily="18" charset="0"/>
                <a:sym typeface="Arial"/>
              </a:rPr>
              <a:t>Northglenn HS STEM   601 W. 100</a:t>
            </a:r>
            <a:r>
              <a:rPr lang="en-US" sz="4500" b="0" i="0" u="none" strike="noStrike" cap="none" baseline="30000">
                <a:solidFill>
                  <a:schemeClr val="dk1"/>
                </a:solidFill>
                <a:latin typeface="Times New Roman" panose="02020603050405020304" pitchFamily="18" charset="0"/>
                <a:cs typeface="Times New Roman" panose="02020603050405020304" pitchFamily="18" charset="0"/>
                <a:sym typeface="Arial"/>
              </a:rPr>
              <a:t>th</a:t>
            </a:r>
            <a:r>
              <a:rPr lang="en-US" sz="4500" b="0" i="0" u="none" strike="noStrike" cap="none">
                <a:solidFill>
                  <a:schemeClr val="dk1"/>
                </a:solidFill>
                <a:latin typeface="Times New Roman" panose="02020603050405020304" pitchFamily="18" charset="0"/>
                <a:cs typeface="Times New Roman" panose="02020603050405020304" pitchFamily="18" charset="0"/>
                <a:sym typeface="Arial"/>
              </a:rPr>
              <a:t> Place  Northglenn, CO 80260</a:t>
            </a:r>
            <a:endParaRPr sz="45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sp>
        <p:nvSpPr>
          <p:cNvPr id="146" name="Shape 146"/>
          <p:cNvSpPr/>
          <p:nvPr/>
        </p:nvSpPr>
        <p:spPr>
          <a:xfrm>
            <a:off x="38630925" y="1208791"/>
            <a:ext cx="3124200" cy="3044756"/>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panose="02020603050405020304" pitchFamily="18" charset="0"/>
                <a:cs typeface="Times New Roman" panose="02020603050405020304" pitchFamily="18" charset="0"/>
                <a:sym typeface="Arial"/>
              </a:rPr>
              <a:t>URL</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panose="02020603050405020304" pitchFamily="18" charset="0"/>
                <a:cs typeface="Times New Roman" panose="02020603050405020304" pitchFamily="18" charset="0"/>
                <a:sym typeface="Arial"/>
              </a:rPr>
              <a:t>for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Times New Roman" panose="02020603050405020304" pitchFamily="18" charset="0"/>
                <a:cs typeface="Times New Roman" panose="02020603050405020304" pitchFamily="18" charset="0"/>
                <a:sym typeface="Arial"/>
              </a:rPr>
              <a:t>More info</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151" name="Shape 151"/>
          <p:cNvPicPr preferRelativeResize="0"/>
          <p:nvPr/>
        </p:nvPicPr>
        <p:blipFill rotWithShape="1">
          <a:blip r:embed="rId4">
            <a:alphaModFix/>
          </a:blip>
          <a:srcRect/>
          <a:stretch/>
        </p:blipFill>
        <p:spPr>
          <a:xfrm>
            <a:off x="15539850" y="6023582"/>
            <a:ext cx="13563601" cy="13537574"/>
          </a:xfrm>
          <a:prstGeom prst="rect">
            <a:avLst/>
          </a:prstGeom>
          <a:noFill/>
          <a:ln>
            <a:noFill/>
          </a:ln>
        </p:spPr>
      </p:pic>
      <p:pic>
        <p:nvPicPr>
          <p:cNvPr id="152" name="Shape 152"/>
          <p:cNvPicPr preferRelativeResize="0"/>
          <p:nvPr/>
        </p:nvPicPr>
        <p:blipFill rotWithShape="1">
          <a:blip r:embed="rId5">
            <a:alphaModFix/>
          </a:blip>
          <a:srcRect/>
          <a:stretch/>
        </p:blipFill>
        <p:spPr>
          <a:xfrm>
            <a:off x="38630925" y="1219200"/>
            <a:ext cx="3124200" cy="31548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55" name="Shape 155"/>
          <p:cNvSpPr txBox="1"/>
          <p:nvPr/>
        </p:nvSpPr>
        <p:spPr>
          <a:xfrm>
            <a:off x="35615137" y="20571732"/>
            <a:ext cx="178067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Final</a:t>
            </a:r>
            <a:endParaRPr sz="48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57" name="Shape 157"/>
          <p:cNvSpPr txBox="1"/>
          <p:nvPr/>
        </p:nvSpPr>
        <p:spPr>
          <a:xfrm>
            <a:off x="38066660" y="14534099"/>
            <a:ext cx="316710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Prototype</a:t>
            </a:r>
            <a:endParaRPr sz="48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9" name="Picture 8"/>
          <p:cNvPicPr>
            <a:picLocks noChangeAspect="1"/>
          </p:cNvPicPr>
          <p:nvPr/>
        </p:nvPicPr>
        <p:blipFill rotWithShape="1">
          <a:blip r:embed="rId6"/>
          <a:srcRect l="1761" t="3808" r="6366" b="33920"/>
          <a:stretch/>
        </p:blipFill>
        <p:spPr>
          <a:xfrm>
            <a:off x="1815775" y="23613923"/>
            <a:ext cx="12750649" cy="6481833"/>
          </a:xfrm>
          <a:prstGeom prst="rect">
            <a:avLst/>
          </a:prstGeom>
        </p:spPr>
      </p:pic>
      <p:pic>
        <p:nvPicPr>
          <p:cNvPr id="3" name="Picture 2"/>
          <p:cNvPicPr>
            <a:picLocks noChangeAspect="1"/>
          </p:cNvPicPr>
          <p:nvPr/>
        </p:nvPicPr>
        <p:blipFill>
          <a:blip r:embed="rId7"/>
          <a:stretch>
            <a:fillRect/>
          </a:stretch>
        </p:blipFill>
        <p:spPr>
          <a:xfrm>
            <a:off x="30288114" y="15927465"/>
            <a:ext cx="5874856" cy="4406142"/>
          </a:xfrm>
          <a:prstGeom prst="rect">
            <a:avLst/>
          </a:prstGeom>
        </p:spPr>
      </p:pic>
      <p:sp>
        <p:nvSpPr>
          <p:cNvPr id="31" name="Shape 157"/>
          <p:cNvSpPr txBox="1"/>
          <p:nvPr/>
        </p:nvSpPr>
        <p:spPr>
          <a:xfrm>
            <a:off x="30990115" y="14482878"/>
            <a:ext cx="4751917" cy="8027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800" b="1"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Pre-Enrichment</a:t>
            </a:r>
            <a:endParaRPr sz="480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5" name="Picture 4"/>
          <p:cNvPicPr>
            <a:picLocks noChangeAspect="1"/>
          </p:cNvPicPr>
          <p:nvPr/>
        </p:nvPicPr>
        <p:blipFill>
          <a:blip r:embed="rId8"/>
          <a:stretch>
            <a:fillRect/>
          </a:stretch>
        </p:blipFill>
        <p:spPr>
          <a:xfrm>
            <a:off x="36661833" y="15865807"/>
            <a:ext cx="5976763" cy="4482572"/>
          </a:xfrm>
          <a:prstGeom prst="rect">
            <a:avLst/>
          </a:prstGeom>
        </p:spPr>
      </p:pic>
      <p:pic>
        <p:nvPicPr>
          <p:cNvPr id="7" name="Picture 6"/>
          <p:cNvPicPr>
            <a:picLocks noChangeAspect="1"/>
          </p:cNvPicPr>
          <p:nvPr/>
        </p:nvPicPr>
        <p:blipFill>
          <a:blip r:embed="rId9"/>
          <a:stretch>
            <a:fillRect/>
          </a:stretch>
        </p:blipFill>
        <p:spPr>
          <a:xfrm>
            <a:off x="32362790" y="21430517"/>
            <a:ext cx="8416519" cy="6312389"/>
          </a:xfrm>
          <a:prstGeom prst="rect">
            <a:avLst/>
          </a:prstGeom>
        </p:spPr>
      </p:pic>
      <p:pic>
        <p:nvPicPr>
          <p:cNvPr id="11" name="Picture 10"/>
          <p:cNvPicPr>
            <a:picLocks noChangeAspect="1"/>
          </p:cNvPicPr>
          <p:nvPr/>
        </p:nvPicPr>
        <p:blipFill rotWithShape="1">
          <a:blip r:embed="rId10"/>
          <a:srcRect l="3416" t="19954" r="3605" b="13894"/>
          <a:stretch/>
        </p:blipFill>
        <p:spPr>
          <a:xfrm>
            <a:off x="1381404" y="13213455"/>
            <a:ext cx="13416491" cy="7485149"/>
          </a:xfrm>
          <a:prstGeom prst="rect">
            <a:avLst/>
          </a:prstGeom>
        </p:spPr>
      </p:pic>
      <p:pic>
        <p:nvPicPr>
          <p:cNvPr id="12" name="Picture 11"/>
          <p:cNvPicPr>
            <a:picLocks noChangeAspect="1"/>
          </p:cNvPicPr>
          <p:nvPr/>
        </p:nvPicPr>
        <p:blipFill rotWithShape="1">
          <a:blip r:embed="rId11"/>
          <a:srcRect l="5310" t="24499" r="2657" b="23489"/>
          <a:stretch/>
        </p:blipFill>
        <p:spPr>
          <a:xfrm>
            <a:off x="29822400" y="6099168"/>
            <a:ext cx="13366149" cy="5665487"/>
          </a:xfrm>
          <a:prstGeom prst="rect">
            <a:avLst/>
          </a:prstGeom>
        </p:spPr>
      </p:pic>
      <p:pic>
        <p:nvPicPr>
          <p:cNvPr id="13" name="Picture 12"/>
          <p:cNvPicPr>
            <a:picLocks noChangeAspect="1"/>
          </p:cNvPicPr>
          <p:nvPr/>
        </p:nvPicPr>
        <p:blipFill rotWithShape="1">
          <a:blip r:embed="rId12"/>
          <a:srcRect l="1523" t="10106" r="5498" b="15914"/>
          <a:stretch/>
        </p:blipFill>
        <p:spPr>
          <a:xfrm>
            <a:off x="15666857" y="21363796"/>
            <a:ext cx="13243284" cy="7902815"/>
          </a:xfrm>
          <a:prstGeom prst="rect">
            <a:avLst/>
          </a:prstGeom>
        </p:spPr>
      </p:pic>
      <p:pic>
        <p:nvPicPr>
          <p:cNvPr id="2" name="Picture 1"/>
          <p:cNvPicPr>
            <a:picLocks noChangeAspect="1"/>
          </p:cNvPicPr>
          <p:nvPr/>
        </p:nvPicPr>
        <p:blipFill rotWithShape="1">
          <a:blip r:embed="rId13"/>
          <a:srcRect l="5688" t="42173" r="9665" b="39900"/>
          <a:stretch/>
        </p:blipFill>
        <p:spPr>
          <a:xfrm>
            <a:off x="30020362" y="26818629"/>
            <a:ext cx="13280964" cy="2109504"/>
          </a:xfrm>
          <a:prstGeom prst="rect">
            <a:avLst/>
          </a:prstGeom>
        </p:spPr>
      </p:pic>
      <p:pic>
        <p:nvPicPr>
          <p:cNvPr id="4" name="Picture 3"/>
          <p:cNvPicPr>
            <a:picLocks noChangeAspect="1"/>
          </p:cNvPicPr>
          <p:nvPr/>
        </p:nvPicPr>
        <p:blipFill rotWithShape="1">
          <a:blip r:embed="rId14"/>
          <a:srcRect l="3037" t="23489" r="4742" b="43687"/>
          <a:stretch/>
        </p:blipFill>
        <p:spPr>
          <a:xfrm>
            <a:off x="1323160" y="6050656"/>
            <a:ext cx="13431879" cy="3585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QDXn8JVtaWasc0Qocu_edn2ILid2MrK7dQELFVI_6DiSaPy9iIgWqSRXFA-u5wEzsKbZyZCbU4mcooVjtJ2v_3y_kKe-lfnjOLFezytMsqRC8DQ2suxbtIWxGsGA8kS8UfpzDQ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54528" cy="2709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0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UKXBjSRgW4m4eK2wByr31mS8DJJ7RWcGNGx5P3gkcXQFfB2D4RD0-3ZUDcdURb26ZCbe1SSKiiGoP8xVnTkJKOX0NXCdvQ_gJ2N0digNAXL5RQWaIwTFZsXXiEFdZwroOYBprJ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3851872" cy="2714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0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5.googleusercontent.com/b_Z3UymBIZLv1MZB-sv4NjWs4Z4iSY4_KBA4YN5AnU65dgJTiRiwCA_RdwYbHSqigjrxlULRXZLTq_lwSF5KR-bG_xMC3biSDqvXTNSNM8kt9ux8SPGRkRFjUEAJSOEwH1yEIW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2721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0" y="4322618"/>
            <a:ext cx="41979272" cy="14489159"/>
          </a:xfrm>
          <a:prstGeom prst="rect">
            <a:avLst/>
          </a:prstGeom>
        </p:spPr>
        <p:txBody>
          <a:bodyPr wrap="square">
            <a:spAutoFit/>
          </a:bodyPr>
          <a:lstStyle/>
          <a:p>
            <a:pPr>
              <a:lnSpc>
                <a:spcPct val="200000"/>
              </a:lnSpc>
            </a:pPr>
            <a:r>
              <a:rPr lang="en-US" sz="8000" dirty="0">
                <a:latin typeface="Times New Roman" panose="02020603050405020304" pitchFamily="18" charset="0"/>
              </a:rPr>
              <a:t>Throughout the testing period, the </a:t>
            </a:r>
            <a:r>
              <a:rPr lang="en-US" sz="8000" dirty="0" smtClean="0">
                <a:latin typeface="Times New Roman" panose="02020603050405020304" pitchFamily="18" charset="0"/>
              </a:rPr>
              <a:t>colobus </a:t>
            </a:r>
            <a:r>
              <a:rPr lang="en-US" sz="8000" dirty="0">
                <a:latin typeface="Times New Roman" panose="02020603050405020304" pitchFamily="18" charset="0"/>
              </a:rPr>
              <a:t>rotated all five tubes in an attempt to get </a:t>
            </a:r>
            <a:r>
              <a:rPr lang="en-US" sz="8000" dirty="0" smtClean="0">
                <a:latin typeface="Times New Roman" panose="02020603050405020304" pitchFamily="18" charset="0"/>
              </a:rPr>
              <a:t>kale </a:t>
            </a:r>
            <a:r>
              <a:rPr lang="en-US" sz="8000" dirty="0">
                <a:latin typeface="Times New Roman" panose="02020603050405020304" pitchFamily="18" charset="0"/>
              </a:rPr>
              <a:t>and climbed on the </a:t>
            </a:r>
            <a:r>
              <a:rPr lang="en-US" sz="8000" dirty="0" smtClean="0">
                <a:latin typeface="Times New Roman" panose="02020603050405020304" pitchFamily="18" charset="0"/>
              </a:rPr>
              <a:t>ropes, </a:t>
            </a:r>
            <a:r>
              <a:rPr lang="en-US" sz="8000" dirty="0">
                <a:latin typeface="Times New Roman" panose="02020603050405020304" pitchFamily="18" charset="0"/>
              </a:rPr>
              <a:t>suspending them sporadically. As the </a:t>
            </a:r>
            <a:r>
              <a:rPr lang="en-US" sz="8000" dirty="0" smtClean="0">
                <a:latin typeface="Times New Roman" panose="02020603050405020304" pitchFamily="18" charset="0"/>
              </a:rPr>
              <a:t>colobus </a:t>
            </a:r>
            <a:r>
              <a:rPr lang="en-US" sz="8000" dirty="0">
                <a:latin typeface="Times New Roman" panose="02020603050405020304" pitchFamily="18" charset="0"/>
              </a:rPr>
              <a:t>interacted with the enrichment, they received a significant amount of exercise, balancing on the ropes and climbing to reach their food. As time progresses, the enrichment is expected to aid the zookeepers in their endeavors to manage the weight and exercise of the primates. Through continued use of exercise promoting feeders, Sadie should lose weight, and the males: Darby, Ray, and Adam, should gain muscle mass.</a:t>
            </a:r>
            <a:endParaRPr lang="en-US" sz="8000" dirty="0"/>
          </a:p>
        </p:txBody>
      </p:sp>
    </p:spTree>
    <p:extLst>
      <p:ext uri="{BB962C8B-B14F-4D97-AF65-F5344CB8AC3E}">
        <p14:creationId xmlns:p14="http://schemas.microsoft.com/office/powerpoint/2010/main" val="424473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endParaRPr sz="14900" b="0" i="0" u="none" strike="noStrike" cap="none">
              <a:solidFill>
                <a:schemeClr val="dk1"/>
              </a:solidFill>
              <a:latin typeface="Arial"/>
              <a:ea typeface="Arial"/>
              <a:cs typeface="Arial"/>
              <a:sym typeface="Arial"/>
            </a:endParaRPr>
          </a:p>
        </p:txBody>
      </p:sp>
      <p:sp>
        <p:nvSpPr>
          <p:cNvPr id="215" name="Shape 215"/>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noAutofit/>
          </a:bodyPr>
          <a:lstStyle/>
          <a:p>
            <a:pPr marL="457200" marR="0" lvl="0" indent="152400" algn="l" rtl="0">
              <a:lnSpc>
                <a:spcPct val="115000"/>
              </a:lnSpc>
              <a:spcBef>
                <a:spcPts val="0"/>
              </a:spcBef>
              <a:spcAft>
                <a:spcPts val="0"/>
              </a:spcAft>
              <a:buClr>
                <a:schemeClr val="dk2"/>
              </a:buClr>
              <a:buSzPts val="9600"/>
              <a:buFont typeface="Arial"/>
              <a:buNone/>
            </a:pPr>
            <a:endParaRPr sz="9600" b="0" i="0" u="none" strike="noStrike" cap="none">
              <a:solidFill>
                <a:schemeClr val="dk2"/>
              </a:solidFill>
              <a:latin typeface="Arial"/>
              <a:ea typeface="Arial"/>
              <a:cs typeface="Arial"/>
              <a:sym typeface="Arial"/>
            </a:endParaRPr>
          </a:p>
        </p:txBody>
      </p:sp>
      <p:pic>
        <p:nvPicPr>
          <p:cNvPr id="216" name="Shape 216"/>
          <p:cNvPicPr preferRelativeResize="0"/>
          <p:nvPr/>
        </p:nvPicPr>
        <p:blipFill rotWithShape="1">
          <a:blip r:embed="rId3">
            <a:alphaModFix/>
          </a:blip>
          <a:srcRect/>
          <a:stretch/>
        </p:blipFill>
        <p:spPr>
          <a:xfrm>
            <a:off x="19892677" y="13229773"/>
            <a:ext cx="4105848" cy="6458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Shape 222"/>
          <p:cNvSpPr txBox="1">
            <a:spLocks noGrp="1"/>
          </p:cNvSpPr>
          <p:nvPr>
            <p:ph type="body" idx="1"/>
          </p:nvPr>
        </p:nvSpPr>
        <p:spPr>
          <a:xfrm>
            <a:off x="629887" y="734408"/>
            <a:ext cx="40899001" cy="21864900"/>
          </a:xfrm>
          <a:prstGeom prst="rect">
            <a:avLst/>
          </a:prstGeom>
          <a:noFill/>
          <a:ln>
            <a:noFill/>
          </a:ln>
        </p:spPr>
        <p:txBody>
          <a:bodyPr spcFirstLastPara="1" wrap="square" lIns="487600" tIns="487600" rIns="487600" bIns="487600" anchor="t" anchorCtr="0">
            <a:noAutofit/>
          </a:bodyPr>
          <a:lstStyle/>
          <a:p>
            <a:pPr marL="0" marR="228600" lvl="0" indent="0" algn="just" rtl="0">
              <a:lnSpc>
                <a:spcPct val="200000"/>
              </a:lnSpc>
              <a:spcBef>
                <a:spcPts val="0"/>
              </a:spcBef>
              <a:spcAft>
                <a:spcPts val="0"/>
              </a:spcAft>
              <a:buClr>
                <a:schemeClr val="dk1"/>
              </a:buClr>
              <a:buSzPts val="1100"/>
              <a:buFont typeface="Arial"/>
              <a:buNone/>
            </a:pPr>
            <a:r>
              <a:rPr lang="en-US" sz="4800" b="0" i="0" u="none" strike="noStrike" cap="none" dirty="0">
                <a:solidFill>
                  <a:schemeClr val="dk1"/>
                </a:solidFill>
                <a:latin typeface="Times New Roman"/>
                <a:ea typeface="Times New Roman"/>
                <a:cs typeface="Times New Roman"/>
                <a:sym typeface="Times New Roman"/>
              </a:rPr>
              <a:t>The Denver </a:t>
            </a:r>
            <a:r>
              <a:rPr lang="en-US" sz="4800" b="0" i="0" u="none" strike="noStrike" cap="none" dirty="0" smtClean="0">
                <a:solidFill>
                  <a:schemeClr val="dk1"/>
                </a:solidFill>
                <a:latin typeface="Times New Roman"/>
                <a:ea typeface="Times New Roman"/>
                <a:cs typeface="Times New Roman"/>
                <a:sym typeface="Times New Roman"/>
              </a:rPr>
              <a:t>Zoo</a:t>
            </a:r>
            <a:r>
              <a:rPr lang="en-US" sz="4800" dirty="0" smtClean="0">
                <a:solidFill>
                  <a:schemeClr val="dk1"/>
                </a:solidFill>
                <a:latin typeface="Times New Roman"/>
                <a:ea typeface="Times New Roman"/>
                <a:cs typeface="Times New Roman"/>
                <a:sym typeface="Times New Roman"/>
              </a:rPr>
              <a:t>, </a:t>
            </a:r>
            <a:r>
              <a:rPr lang="en-US" sz="4800" b="0" i="0" u="none" strike="noStrike" cap="none" dirty="0" smtClean="0">
                <a:solidFill>
                  <a:schemeClr val="dk1"/>
                </a:solidFill>
                <a:latin typeface="Times New Roman"/>
                <a:ea typeface="Times New Roman"/>
                <a:cs typeface="Times New Roman"/>
                <a:sym typeface="Times New Roman"/>
              </a:rPr>
              <a:t>William </a:t>
            </a:r>
            <a:r>
              <a:rPr lang="en-US" sz="4800" b="0" i="0" u="none" strike="noStrike" cap="none" dirty="0" err="1" smtClean="0">
                <a:solidFill>
                  <a:schemeClr val="dk1"/>
                </a:solidFill>
                <a:latin typeface="Times New Roman"/>
                <a:ea typeface="Times New Roman"/>
                <a:cs typeface="Times New Roman"/>
                <a:sym typeface="Times New Roman"/>
              </a:rPr>
              <a:t>Thielke</a:t>
            </a:r>
            <a:r>
              <a:rPr lang="en-US" sz="4800" dirty="0" smtClean="0">
                <a:solidFill>
                  <a:schemeClr val="dk1"/>
                </a:solidFill>
                <a:latin typeface="Times New Roman"/>
                <a:ea typeface="Times New Roman"/>
                <a:cs typeface="Times New Roman"/>
                <a:sym typeface="Times New Roman"/>
              </a:rPr>
              <a:t>, </a:t>
            </a:r>
            <a:r>
              <a:rPr lang="en-US" sz="4800" b="0" i="0" u="none" strike="noStrike" cap="none" dirty="0" smtClean="0">
                <a:solidFill>
                  <a:schemeClr val="dk1"/>
                </a:solidFill>
                <a:latin typeface="Times New Roman"/>
                <a:ea typeface="Times New Roman"/>
                <a:cs typeface="Times New Roman"/>
                <a:sym typeface="Times New Roman"/>
              </a:rPr>
              <a:t>Michael </a:t>
            </a:r>
            <a:r>
              <a:rPr lang="en-US" sz="4800" b="0" i="0" u="none" strike="noStrike" cap="none" dirty="0" err="1">
                <a:solidFill>
                  <a:schemeClr val="dk1"/>
                </a:solidFill>
                <a:latin typeface="Times New Roman"/>
                <a:ea typeface="Times New Roman"/>
                <a:cs typeface="Times New Roman"/>
                <a:sym typeface="Times New Roman"/>
              </a:rPr>
              <a:t>Cengia</a:t>
            </a:r>
            <a:endParaRPr sz="4800" b="0" i="0" u="none" strike="noStrike" cap="none" dirty="0">
              <a:solidFill>
                <a:schemeClr val="dk2"/>
              </a:solidFill>
              <a:sym typeface="Arial"/>
            </a:endParaRPr>
          </a:p>
        </p:txBody>
      </p:sp>
      <p:sp>
        <p:nvSpPr>
          <p:cNvPr id="4" name="Shape 228"/>
          <p:cNvSpPr txBox="1">
            <a:spLocks/>
          </p:cNvSpPr>
          <p:nvPr/>
        </p:nvSpPr>
        <p:spPr>
          <a:xfrm>
            <a:off x="629886" y="2466956"/>
            <a:ext cx="40899001" cy="21864900"/>
          </a:xfrm>
          <a:prstGeom prst="rect">
            <a:avLst/>
          </a:prstGeom>
          <a:noFill/>
          <a:ln>
            <a:noFill/>
          </a:ln>
        </p:spPr>
        <p:txBody>
          <a:bodyPr spcFirstLastPara="1" wrap="square" lIns="487600" tIns="487600" rIns="487600" bIns="487600" anchor="t" anchorCtr="0">
            <a:noAutofit/>
          </a:bodyPr>
          <a:lstStyle>
            <a:defPPr marR="0" lvl="0" algn="l" rtl="0">
              <a:lnSpc>
                <a:spcPct val="100000"/>
              </a:lnSpc>
              <a:spcBef>
                <a:spcPts val="0"/>
              </a:spcBef>
              <a:spcAft>
                <a:spcPts val="0"/>
              </a:spcAft>
            </a:defPPr>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pPr marL="0" marR="228600" indent="0">
              <a:lnSpc>
                <a:spcPct val="200000"/>
              </a:lnSpc>
              <a:buClr>
                <a:schemeClr val="dk1"/>
              </a:buClr>
              <a:buSzPts val="1100"/>
              <a:buFont typeface="Arial"/>
              <a:buNone/>
            </a:pPr>
            <a:r>
              <a:rPr lang="en-US" sz="4000" b="1" dirty="0" smtClean="0">
                <a:solidFill>
                  <a:schemeClr val="dk1"/>
                </a:solidFill>
                <a:latin typeface="Times New Roman"/>
                <a:ea typeface="Times New Roman"/>
                <a:cs typeface="Times New Roman"/>
                <a:sym typeface="Times New Roman"/>
              </a:rPr>
              <a:t>BACKGROUND</a:t>
            </a:r>
          </a:p>
          <a:p>
            <a:pPr marL="0" marR="228600" indent="0">
              <a:lnSpc>
                <a:spcPct val="200000"/>
              </a:lnSpc>
              <a:buClr>
                <a:schemeClr val="dk1"/>
              </a:buClr>
              <a:buSzPts val="1100"/>
              <a:buFont typeface="Arial"/>
              <a:buNone/>
            </a:pPr>
            <a:r>
              <a:rPr lang="en-US" sz="4000" dirty="0" err="1" smtClean="0">
                <a:solidFill>
                  <a:schemeClr val="dk1"/>
                </a:solidFill>
                <a:latin typeface="Times New Roman"/>
                <a:ea typeface="Times New Roman"/>
                <a:cs typeface="Times New Roman"/>
                <a:sym typeface="Times New Roman"/>
              </a:rPr>
              <a:t>Delson</a:t>
            </a:r>
            <a:r>
              <a:rPr lang="en-US" sz="4000" dirty="0" smtClean="0">
                <a:solidFill>
                  <a:schemeClr val="dk1"/>
                </a:solidFill>
                <a:latin typeface="Times New Roman"/>
                <a:ea typeface="Times New Roman"/>
                <a:cs typeface="Times New Roman"/>
                <a:sym typeface="Times New Roman"/>
              </a:rPr>
              <a:t> E. 1994. Evolutionary history of the </a:t>
            </a:r>
            <a:r>
              <a:rPr lang="en-US" sz="4000" dirty="0" err="1" smtClean="0">
                <a:solidFill>
                  <a:schemeClr val="dk1"/>
                </a:solidFill>
                <a:latin typeface="Times New Roman"/>
                <a:ea typeface="Times New Roman"/>
                <a:cs typeface="Times New Roman"/>
                <a:sym typeface="Times New Roman"/>
              </a:rPr>
              <a:t>colobine</a:t>
            </a:r>
            <a:r>
              <a:rPr lang="en-US" sz="4000" dirty="0" smtClean="0">
                <a:solidFill>
                  <a:schemeClr val="dk1"/>
                </a:solidFill>
                <a:latin typeface="Times New Roman"/>
                <a:ea typeface="Times New Roman"/>
                <a:cs typeface="Times New Roman"/>
                <a:sym typeface="Times New Roman"/>
              </a:rPr>
              <a:t> monkeys in </a:t>
            </a:r>
            <a:r>
              <a:rPr lang="en-US" sz="4000" dirty="0" err="1" smtClean="0">
                <a:solidFill>
                  <a:schemeClr val="dk1"/>
                </a:solidFill>
                <a:latin typeface="Times New Roman"/>
                <a:ea typeface="Times New Roman"/>
                <a:cs typeface="Times New Roman"/>
                <a:sym typeface="Times New Roman"/>
              </a:rPr>
              <a:t>paleoenvironmental</a:t>
            </a:r>
            <a:r>
              <a:rPr lang="en-US" sz="4000" dirty="0" smtClean="0">
                <a:solidFill>
                  <a:schemeClr val="dk1"/>
                </a:solidFill>
                <a:latin typeface="Times New Roman"/>
                <a:ea typeface="Times New Roman"/>
                <a:cs typeface="Times New Roman"/>
                <a:sym typeface="Times New Roman"/>
              </a:rPr>
              <a:t> perspective. In: Oates JF, Davies AG (</a:t>
            </a:r>
            <a:r>
              <a:rPr lang="en-US" sz="4000" dirty="0" err="1" smtClean="0">
                <a:solidFill>
                  <a:schemeClr val="dk1"/>
                </a:solidFill>
                <a:latin typeface="Times New Roman"/>
                <a:ea typeface="Times New Roman"/>
                <a:cs typeface="Times New Roman"/>
                <a:sym typeface="Times New Roman"/>
              </a:rPr>
              <a:t>eds</a:t>
            </a:r>
            <a:r>
              <a:rPr lang="en-US" sz="4000" dirty="0" smtClean="0">
                <a:solidFill>
                  <a:schemeClr val="dk1"/>
                </a:solidFill>
                <a:latin typeface="Times New Roman"/>
                <a:ea typeface="Times New Roman"/>
                <a:cs typeface="Times New Roman"/>
                <a:sym typeface="Times New Roman"/>
              </a:rPr>
              <a:t>). </a:t>
            </a:r>
            <a:r>
              <a:rPr lang="en-US" sz="4000" dirty="0" err="1" smtClean="0">
                <a:solidFill>
                  <a:schemeClr val="dk1"/>
                </a:solidFill>
                <a:latin typeface="Times New Roman"/>
                <a:ea typeface="Times New Roman"/>
                <a:cs typeface="Times New Roman"/>
                <a:sym typeface="Times New Roman"/>
              </a:rPr>
              <a:t>Colobine</a:t>
            </a:r>
            <a:r>
              <a:rPr lang="en-US" sz="4000" dirty="0" smtClean="0">
                <a:solidFill>
                  <a:schemeClr val="dk1"/>
                </a:solidFill>
                <a:latin typeface="Times New Roman"/>
                <a:ea typeface="Times New Roman"/>
                <a:cs typeface="Times New Roman"/>
                <a:sym typeface="Times New Roman"/>
              </a:rPr>
              <a:t> Monkeys: their ecology, </a:t>
            </a:r>
            <a:r>
              <a:rPr lang="en-US" sz="4000" dirty="0" err="1" smtClean="0">
                <a:solidFill>
                  <a:schemeClr val="dk1"/>
                </a:solidFill>
                <a:latin typeface="Times New Roman"/>
                <a:ea typeface="Times New Roman"/>
                <a:cs typeface="Times New Roman"/>
                <a:sym typeface="Times New Roman"/>
              </a:rPr>
              <a:t>behaviour</a:t>
            </a:r>
            <a:r>
              <a:rPr lang="en-US" sz="4000" dirty="0" smtClean="0">
                <a:solidFill>
                  <a:schemeClr val="dk1"/>
                </a:solidFill>
                <a:latin typeface="Times New Roman"/>
                <a:ea typeface="Times New Roman"/>
                <a:cs typeface="Times New Roman"/>
                <a:sym typeface="Times New Roman"/>
              </a:rPr>
              <a:t> and evolution. 11-43. Cambridge University Press, UK</a:t>
            </a:r>
          </a:p>
          <a:p>
            <a:pPr marL="0" marR="228600" indent="0">
              <a:lnSpc>
                <a:spcPct val="200000"/>
              </a:lnSpc>
              <a:buClr>
                <a:schemeClr val="dk1"/>
              </a:buClr>
              <a:buSzPts val="1100"/>
              <a:buFont typeface="Arial"/>
              <a:buNone/>
            </a:pP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r>
              <a:rPr lang="en-US" sz="4000" dirty="0" smtClean="0">
                <a:solidFill>
                  <a:schemeClr val="dk1"/>
                </a:solidFill>
                <a:latin typeface="Times New Roman"/>
                <a:ea typeface="Times New Roman"/>
                <a:cs typeface="Times New Roman"/>
                <a:sym typeface="Times New Roman"/>
              </a:rPr>
              <a:t>Kim, K. 2002. "Colobus </a:t>
            </a:r>
            <a:r>
              <a:rPr lang="en-US" sz="4000" dirty="0" err="1" smtClean="0">
                <a:solidFill>
                  <a:schemeClr val="dk1"/>
                </a:solidFill>
                <a:latin typeface="Times New Roman"/>
                <a:ea typeface="Times New Roman"/>
                <a:cs typeface="Times New Roman"/>
                <a:sym typeface="Times New Roman"/>
              </a:rPr>
              <a:t>guereza</a:t>
            </a:r>
            <a:r>
              <a:rPr lang="en-US" sz="4000" dirty="0" smtClean="0">
                <a:solidFill>
                  <a:schemeClr val="dk1"/>
                </a:solidFill>
                <a:latin typeface="Times New Roman"/>
                <a:ea typeface="Times New Roman"/>
                <a:cs typeface="Times New Roman"/>
                <a:sym typeface="Times New Roman"/>
              </a:rPr>
              <a:t>" (On-line), Animal Diversity Web. Accessed December 05, 2017 at http://animaldiversity.org/accounts/Colobus_guereza/</a:t>
            </a:r>
          </a:p>
          <a:p>
            <a:pPr marL="0" marR="228600" indent="0">
              <a:lnSpc>
                <a:spcPct val="200000"/>
              </a:lnSpc>
              <a:buClr>
                <a:schemeClr val="dk1"/>
              </a:buClr>
              <a:buSzPts val="1100"/>
              <a:buFont typeface="Arial"/>
              <a:buNone/>
            </a:pP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r>
              <a:rPr lang="en-US" sz="4000" dirty="0" smtClean="0">
                <a:solidFill>
                  <a:schemeClr val="dk1"/>
                </a:solidFill>
                <a:latin typeface="Times New Roman"/>
                <a:ea typeface="Times New Roman"/>
                <a:cs typeface="Times New Roman"/>
                <a:sym typeface="Times New Roman"/>
              </a:rPr>
              <a:t>Los </a:t>
            </a:r>
            <a:r>
              <a:rPr lang="en-US" sz="4000" dirty="0" err="1" smtClean="0">
                <a:solidFill>
                  <a:schemeClr val="dk1"/>
                </a:solidFill>
                <a:latin typeface="Times New Roman"/>
                <a:ea typeface="Times New Roman"/>
                <a:cs typeface="Times New Roman"/>
                <a:sym typeface="Times New Roman"/>
              </a:rPr>
              <a:t>Angleles</a:t>
            </a:r>
            <a:r>
              <a:rPr lang="en-US" sz="4000" dirty="0" smtClean="0">
                <a:solidFill>
                  <a:schemeClr val="dk1"/>
                </a:solidFill>
                <a:latin typeface="Times New Roman"/>
                <a:ea typeface="Times New Roman"/>
                <a:cs typeface="Times New Roman"/>
                <a:sym typeface="Times New Roman"/>
              </a:rPr>
              <a:t> Zoo and Botanical Gardens (Ed.). (2017). Monkey, Kikuyu Colobus. Retrieved November 21, 2017, from http://www.lazoo.org/animals/mammals/kikuyu-colobus-monkey/</a:t>
            </a:r>
          </a:p>
          <a:p>
            <a:pPr marL="0" marR="228600" indent="0">
              <a:lnSpc>
                <a:spcPct val="200000"/>
              </a:lnSpc>
              <a:buClr>
                <a:schemeClr val="dk1"/>
              </a:buClr>
              <a:buSzPts val="1100"/>
              <a:buFont typeface="Arial"/>
              <a:buNone/>
            </a:pPr>
            <a:r>
              <a:rPr lang="en-US" sz="4000" dirty="0" smtClean="0">
                <a:solidFill>
                  <a:schemeClr val="dk1"/>
                </a:solidFill>
                <a:latin typeface="Times New Roman"/>
                <a:ea typeface="Times New Roman"/>
                <a:cs typeface="Times New Roman"/>
                <a:sym typeface="Times New Roman"/>
              </a:rPr>
              <a:t>Wasserman M. D., Chapman C. A. 2003. Determinants of </a:t>
            </a:r>
            <a:r>
              <a:rPr lang="en-US" sz="4000" dirty="0" err="1" smtClean="0">
                <a:solidFill>
                  <a:schemeClr val="dk1"/>
                </a:solidFill>
                <a:latin typeface="Times New Roman"/>
                <a:ea typeface="Times New Roman"/>
                <a:cs typeface="Times New Roman"/>
                <a:sym typeface="Times New Roman"/>
              </a:rPr>
              <a:t>colobins</a:t>
            </a:r>
            <a:r>
              <a:rPr lang="en-US" sz="4000" dirty="0" smtClean="0">
                <a:solidFill>
                  <a:schemeClr val="dk1"/>
                </a:solidFill>
                <a:latin typeface="Times New Roman"/>
                <a:ea typeface="Times New Roman"/>
                <a:cs typeface="Times New Roman"/>
                <a:sym typeface="Times New Roman"/>
              </a:rPr>
              <a:t> monkey abundance: the importance of food energy, protein and </a:t>
            </a:r>
            <a:r>
              <a:rPr lang="en-US" sz="4000" dirty="0" err="1" smtClean="0">
                <a:solidFill>
                  <a:schemeClr val="dk1"/>
                </a:solidFill>
                <a:latin typeface="Times New Roman"/>
                <a:ea typeface="Times New Roman"/>
                <a:cs typeface="Times New Roman"/>
                <a:sym typeface="Times New Roman"/>
              </a:rPr>
              <a:t>fibre</a:t>
            </a:r>
            <a:r>
              <a:rPr lang="en-US" sz="4000" dirty="0" smtClean="0">
                <a:solidFill>
                  <a:schemeClr val="dk1"/>
                </a:solidFill>
                <a:latin typeface="Times New Roman"/>
                <a:ea typeface="Times New Roman"/>
                <a:cs typeface="Times New Roman"/>
                <a:sym typeface="Times New Roman"/>
              </a:rPr>
              <a:t> content. Journal of Animal Ecology 72: 650-659</a:t>
            </a:r>
          </a:p>
          <a:p>
            <a:pPr marL="0" marR="228600" indent="0">
              <a:lnSpc>
                <a:spcPct val="200000"/>
              </a:lnSpc>
              <a:buClr>
                <a:schemeClr val="dk1"/>
              </a:buClr>
              <a:buSzPts val="1100"/>
              <a:buFont typeface="Arial"/>
              <a:buNone/>
            </a:pPr>
            <a:endParaRPr lang="en-US" sz="4000" b="1"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r>
              <a:rPr lang="en-US" sz="4000" b="1" dirty="0" smtClean="0">
                <a:solidFill>
                  <a:schemeClr val="dk1"/>
                </a:solidFill>
                <a:latin typeface="Times New Roman"/>
                <a:ea typeface="Times New Roman"/>
                <a:cs typeface="Times New Roman"/>
                <a:sym typeface="Times New Roman"/>
              </a:rPr>
              <a:t>PAST DEVICES</a:t>
            </a: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r>
              <a:rPr lang="en-US" sz="4000" dirty="0" smtClean="0">
                <a:solidFill>
                  <a:schemeClr val="dk1"/>
                </a:solidFill>
                <a:latin typeface="Times New Roman"/>
                <a:ea typeface="Times New Roman"/>
                <a:cs typeface="Times New Roman"/>
                <a:sym typeface="Times New Roman"/>
              </a:rPr>
              <a:t>Burgess, A. (</a:t>
            </a:r>
            <a:r>
              <a:rPr lang="en-US" sz="4000" dirty="0" err="1" smtClean="0">
                <a:solidFill>
                  <a:schemeClr val="dk1"/>
                </a:solidFill>
                <a:latin typeface="Times New Roman"/>
                <a:ea typeface="Times New Roman"/>
                <a:cs typeface="Times New Roman"/>
                <a:sym typeface="Times New Roman"/>
              </a:rPr>
              <a:t>n.d.</a:t>
            </a:r>
            <a:r>
              <a:rPr lang="en-US" sz="4000" dirty="0" smtClean="0">
                <a:solidFill>
                  <a:schemeClr val="dk1"/>
                </a:solidFill>
                <a:latin typeface="Times New Roman"/>
                <a:ea typeface="Times New Roman"/>
                <a:cs typeface="Times New Roman"/>
                <a:sym typeface="Times New Roman"/>
              </a:rPr>
              <a:t>). Suggested Guidelines for Primate Enrichment (F. Dunker, M. Griffin, &amp; S. Barker, Eds.). Retrieved November 21, 2017, from </a:t>
            </a:r>
            <a:r>
              <a:rPr lang="en-US" sz="4000" u="sng" dirty="0" smtClean="0">
                <a:solidFill>
                  <a:schemeClr val="hlink"/>
                </a:solidFill>
                <a:latin typeface="Times New Roman"/>
                <a:ea typeface="Times New Roman"/>
                <a:cs typeface="Times New Roman"/>
                <a:sym typeface="Times New Roman"/>
                <a:hlinkClick r:id="rId3"/>
              </a:rPr>
              <a:t>https://www.aazk.org/wp-content/uploads/Suggested-Guidelines-for-Primate-Enrichment.pdf</a:t>
            </a: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r>
              <a:rPr lang="en-US" sz="4000" dirty="0" smtClean="0">
                <a:solidFill>
                  <a:schemeClr val="dk1"/>
                </a:solidFill>
                <a:latin typeface="Times New Roman"/>
                <a:ea typeface="Times New Roman"/>
                <a:cs typeface="Times New Roman"/>
                <a:sym typeface="Times New Roman"/>
              </a:rPr>
              <a:t>O’ Dwyer, R. (2011). The black-and-white colobus monkeys (Colobus </a:t>
            </a:r>
            <a:r>
              <a:rPr lang="en-US" sz="4000" dirty="0" err="1" smtClean="0">
                <a:solidFill>
                  <a:schemeClr val="dk1"/>
                </a:solidFill>
                <a:latin typeface="Times New Roman"/>
                <a:ea typeface="Times New Roman"/>
                <a:cs typeface="Times New Roman"/>
                <a:sym typeface="Times New Roman"/>
              </a:rPr>
              <a:t>angolensis</a:t>
            </a:r>
            <a:r>
              <a:rPr lang="en-US" sz="4000" dirty="0" smtClean="0">
                <a:solidFill>
                  <a:schemeClr val="dk1"/>
                </a:solidFill>
                <a:latin typeface="Times New Roman"/>
                <a:ea typeface="Times New Roman"/>
                <a:cs typeface="Times New Roman"/>
                <a:sym typeface="Times New Roman"/>
              </a:rPr>
              <a:t> </a:t>
            </a:r>
            <a:r>
              <a:rPr lang="en-US" sz="4000" dirty="0" err="1" smtClean="0">
                <a:solidFill>
                  <a:schemeClr val="dk1"/>
                </a:solidFill>
                <a:latin typeface="Times New Roman"/>
                <a:ea typeface="Times New Roman"/>
                <a:cs typeface="Times New Roman"/>
                <a:sym typeface="Times New Roman"/>
              </a:rPr>
              <a:t>palliatus</a:t>
            </a:r>
            <a:r>
              <a:rPr lang="en-US" sz="4000" dirty="0" smtClean="0">
                <a:solidFill>
                  <a:schemeClr val="dk1"/>
                </a:solidFill>
                <a:latin typeface="Times New Roman"/>
                <a:ea typeface="Times New Roman"/>
                <a:cs typeface="Times New Roman"/>
                <a:sym typeface="Times New Roman"/>
              </a:rPr>
              <a:t>) of </a:t>
            </a:r>
            <a:r>
              <a:rPr lang="en-US" sz="4000" dirty="0" err="1" smtClean="0">
                <a:solidFill>
                  <a:schemeClr val="dk1"/>
                </a:solidFill>
                <a:latin typeface="Times New Roman"/>
                <a:ea typeface="Times New Roman"/>
                <a:cs typeface="Times New Roman"/>
                <a:sym typeface="Times New Roman"/>
              </a:rPr>
              <a:t>Diani</a:t>
            </a:r>
            <a:r>
              <a:rPr lang="en-US" sz="4000" dirty="0" smtClean="0">
                <a:solidFill>
                  <a:schemeClr val="dk1"/>
                </a:solidFill>
                <a:latin typeface="Times New Roman"/>
                <a:ea typeface="Times New Roman"/>
                <a:cs typeface="Times New Roman"/>
                <a:sym typeface="Times New Roman"/>
              </a:rPr>
              <a:t> forest, Kenya. Retrieved November 24, 2017, from </a:t>
            </a:r>
            <a:r>
              <a:rPr lang="en-US" sz="4000" u="sng" dirty="0" smtClean="0">
                <a:solidFill>
                  <a:schemeClr val="hlink"/>
                </a:solidFill>
                <a:latin typeface="Times New Roman"/>
                <a:ea typeface="Times New Roman"/>
                <a:cs typeface="Times New Roman"/>
                <a:sym typeface="Times New Roman"/>
                <a:hlinkClick r:id="rId4"/>
              </a:rPr>
              <a:t>https://stud.epsilon.slu.se/5150/7/Odwyer_R_121221.pdf</a:t>
            </a:r>
            <a:endParaRPr lang="en-US" sz="4000" dirty="0" smtClean="0">
              <a:solidFill>
                <a:schemeClr val="dk1"/>
              </a:solidFill>
              <a:latin typeface="Times New Roman"/>
              <a:ea typeface="Times New Roman"/>
              <a:cs typeface="Times New Roman"/>
              <a:sym typeface="Times New Roman"/>
            </a:endParaRPr>
          </a:p>
          <a:p>
            <a:pPr marL="0" marR="228600" indent="0">
              <a:lnSpc>
                <a:spcPct val="200000"/>
              </a:lnSpc>
              <a:buClr>
                <a:schemeClr val="dk1"/>
              </a:buClr>
              <a:buSzPts val="1100"/>
              <a:buFont typeface="Arial"/>
              <a:buNone/>
            </a:pPr>
            <a:endParaRPr lang="en-US" sz="4000" dirty="0" smtClean="0">
              <a:solidFill>
                <a:schemeClr val="dk1"/>
              </a:solidFill>
              <a:latin typeface="Times New Roman"/>
              <a:ea typeface="Times New Roman"/>
              <a:cs typeface="Times New Roman"/>
              <a:sym typeface="Times New Roman"/>
            </a:endParaRPr>
          </a:p>
          <a:p>
            <a:pPr marL="0" indent="0">
              <a:spcAft>
                <a:spcPts val="8500"/>
              </a:spcAft>
              <a:buFont typeface="Arial"/>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Arial"/>
                <a:ea typeface="Arial"/>
                <a:cs typeface="Arial"/>
                <a:sym typeface="Arial"/>
              </a:rPr>
              <a:t>Resources</a:t>
            </a:r>
            <a:endParaRPr sz="14900" b="0" i="0" u="none" strike="noStrike" cap="none">
              <a:solidFill>
                <a:schemeClr val="dk1"/>
              </a:solidFill>
              <a:latin typeface="Arial"/>
              <a:ea typeface="Arial"/>
              <a:cs typeface="Arial"/>
              <a:sym typeface="Arial"/>
            </a:endParaRPr>
          </a:p>
        </p:txBody>
      </p:sp>
      <p:sp>
        <p:nvSpPr>
          <p:cNvPr id="228" name="Shape 228"/>
          <p:cNvSpPr txBox="1">
            <a:spLocks noGrp="1"/>
          </p:cNvSpPr>
          <p:nvPr>
            <p:ph type="body" idx="1"/>
          </p:nvPr>
        </p:nvSpPr>
        <p:spPr>
          <a:xfrm>
            <a:off x="1573785" y="5547040"/>
            <a:ext cx="40899001" cy="21864900"/>
          </a:xfrm>
          <a:prstGeom prst="rect">
            <a:avLst/>
          </a:prstGeom>
          <a:noFill/>
          <a:ln>
            <a:noFill/>
          </a:ln>
        </p:spPr>
        <p:txBody>
          <a:bodyPr spcFirstLastPara="1" wrap="square" lIns="487600" tIns="487600" rIns="487600" bIns="487600" anchor="t" anchorCtr="0">
            <a:noAutofit/>
          </a:bodyPr>
          <a:lstStyle/>
          <a:p>
            <a:pPr marL="0" marR="228600" lvl="0" indent="0" algn="l" rtl="0">
              <a:lnSpc>
                <a:spcPct val="200000"/>
              </a:lnSpc>
              <a:spcBef>
                <a:spcPts val="0"/>
              </a:spcBef>
              <a:spcAft>
                <a:spcPts val="0"/>
              </a:spcAft>
              <a:buClr>
                <a:schemeClr val="dk1"/>
              </a:buClr>
              <a:buSzPts val="1100"/>
              <a:buFont typeface="Arial"/>
              <a:buNone/>
            </a:pPr>
            <a:r>
              <a:rPr lang="en-US" sz="4000" b="1" i="0" u="none" strike="noStrike" cap="none" dirty="0">
                <a:solidFill>
                  <a:schemeClr val="dk1"/>
                </a:solidFill>
                <a:latin typeface="Times New Roman"/>
                <a:ea typeface="Times New Roman"/>
                <a:cs typeface="Times New Roman"/>
                <a:sym typeface="Times New Roman"/>
              </a:rPr>
              <a:t>BACKGROUND</a:t>
            </a:r>
            <a:endParaRPr sz="4000" b="1"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err="1">
                <a:solidFill>
                  <a:schemeClr val="dk1"/>
                </a:solidFill>
                <a:latin typeface="Times New Roman"/>
                <a:ea typeface="Times New Roman"/>
                <a:cs typeface="Times New Roman"/>
                <a:sym typeface="Times New Roman"/>
              </a:rPr>
              <a:t>Delson</a:t>
            </a:r>
            <a:r>
              <a:rPr lang="en-US" sz="4000" b="0" i="0" u="none" strike="noStrike" cap="none" dirty="0">
                <a:solidFill>
                  <a:schemeClr val="dk1"/>
                </a:solidFill>
                <a:latin typeface="Times New Roman"/>
                <a:ea typeface="Times New Roman"/>
                <a:cs typeface="Times New Roman"/>
                <a:sym typeface="Times New Roman"/>
              </a:rPr>
              <a:t> E. 1994. Evolutionary history of the </a:t>
            </a:r>
            <a:r>
              <a:rPr lang="en-US" sz="4000" b="0" i="0" u="none" strike="noStrike" cap="none" dirty="0" err="1">
                <a:solidFill>
                  <a:schemeClr val="dk1"/>
                </a:solidFill>
                <a:latin typeface="Times New Roman"/>
                <a:ea typeface="Times New Roman"/>
                <a:cs typeface="Times New Roman"/>
                <a:sym typeface="Times New Roman"/>
              </a:rPr>
              <a:t>colobine</a:t>
            </a:r>
            <a:r>
              <a:rPr lang="en-US" sz="4000" b="0" i="0" u="none" strike="noStrike" cap="none" dirty="0">
                <a:solidFill>
                  <a:schemeClr val="dk1"/>
                </a:solidFill>
                <a:latin typeface="Times New Roman"/>
                <a:ea typeface="Times New Roman"/>
                <a:cs typeface="Times New Roman"/>
                <a:sym typeface="Times New Roman"/>
              </a:rPr>
              <a:t> monkeys in </a:t>
            </a:r>
            <a:r>
              <a:rPr lang="en-US" sz="4000" b="0" i="0" u="none" strike="noStrike" cap="none" dirty="0" err="1">
                <a:solidFill>
                  <a:schemeClr val="dk1"/>
                </a:solidFill>
                <a:latin typeface="Times New Roman"/>
                <a:ea typeface="Times New Roman"/>
                <a:cs typeface="Times New Roman"/>
                <a:sym typeface="Times New Roman"/>
              </a:rPr>
              <a:t>paleoenvironmental</a:t>
            </a:r>
            <a:r>
              <a:rPr lang="en-US" sz="4000" b="0" i="0" u="none" strike="noStrike" cap="none" dirty="0">
                <a:solidFill>
                  <a:schemeClr val="dk1"/>
                </a:solidFill>
                <a:latin typeface="Times New Roman"/>
                <a:ea typeface="Times New Roman"/>
                <a:cs typeface="Times New Roman"/>
                <a:sym typeface="Times New Roman"/>
              </a:rPr>
              <a:t> perspective. In: Oates JF, Davies AG (</a:t>
            </a:r>
            <a:r>
              <a:rPr lang="en-US" sz="4000" b="0" i="0" u="none" strike="noStrike" cap="none" dirty="0" err="1">
                <a:solidFill>
                  <a:schemeClr val="dk1"/>
                </a:solidFill>
                <a:latin typeface="Times New Roman"/>
                <a:ea typeface="Times New Roman"/>
                <a:cs typeface="Times New Roman"/>
                <a:sym typeface="Times New Roman"/>
              </a:rPr>
              <a:t>eds</a:t>
            </a:r>
            <a:r>
              <a:rPr lang="en-US" sz="4000" b="0" i="0" u="none" strike="noStrike" cap="none" dirty="0">
                <a:solidFill>
                  <a:schemeClr val="dk1"/>
                </a:solidFill>
                <a:latin typeface="Times New Roman"/>
                <a:ea typeface="Times New Roman"/>
                <a:cs typeface="Times New Roman"/>
                <a:sym typeface="Times New Roman"/>
              </a:rPr>
              <a:t>). </a:t>
            </a:r>
            <a:r>
              <a:rPr lang="en-US" sz="4000" b="0" i="0" u="none" strike="noStrike" cap="none" dirty="0" err="1">
                <a:solidFill>
                  <a:schemeClr val="dk1"/>
                </a:solidFill>
                <a:latin typeface="Times New Roman"/>
                <a:ea typeface="Times New Roman"/>
                <a:cs typeface="Times New Roman"/>
                <a:sym typeface="Times New Roman"/>
              </a:rPr>
              <a:t>Colobine</a:t>
            </a:r>
            <a:r>
              <a:rPr lang="en-US" sz="4000" b="0" i="0" u="none" strike="noStrike" cap="none" dirty="0">
                <a:solidFill>
                  <a:schemeClr val="dk1"/>
                </a:solidFill>
                <a:latin typeface="Times New Roman"/>
                <a:ea typeface="Times New Roman"/>
                <a:cs typeface="Times New Roman"/>
                <a:sym typeface="Times New Roman"/>
              </a:rPr>
              <a:t> Monkeys: their ecology, </a:t>
            </a:r>
            <a:r>
              <a:rPr lang="en-US" sz="4000" b="0" i="0" u="none" strike="noStrike" cap="none" dirty="0" err="1">
                <a:solidFill>
                  <a:schemeClr val="dk1"/>
                </a:solidFill>
                <a:latin typeface="Times New Roman"/>
                <a:ea typeface="Times New Roman"/>
                <a:cs typeface="Times New Roman"/>
                <a:sym typeface="Times New Roman"/>
              </a:rPr>
              <a:t>behaviour</a:t>
            </a:r>
            <a:r>
              <a:rPr lang="en-US" sz="4000" b="0" i="0" u="none" strike="noStrike" cap="none" dirty="0">
                <a:solidFill>
                  <a:schemeClr val="dk1"/>
                </a:solidFill>
                <a:latin typeface="Times New Roman"/>
                <a:ea typeface="Times New Roman"/>
                <a:cs typeface="Times New Roman"/>
                <a:sym typeface="Times New Roman"/>
              </a:rPr>
              <a:t> and evolution. 11-43. Cambridge University Press, UK</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err="1">
                <a:solidFill>
                  <a:schemeClr val="dk1"/>
                </a:solidFill>
                <a:latin typeface="Times New Roman"/>
                <a:ea typeface="Times New Roman"/>
                <a:cs typeface="Times New Roman"/>
                <a:sym typeface="Times New Roman"/>
              </a:rPr>
              <a:t>Fimbel</a:t>
            </a:r>
            <a:r>
              <a:rPr lang="en-US" sz="4000" b="0" i="0" u="none" strike="noStrike" cap="none" dirty="0">
                <a:solidFill>
                  <a:schemeClr val="dk1"/>
                </a:solidFill>
                <a:latin typeface="Times New Roman"/>
                <a:ea typeface="Times New Roman"/>
                <a:cs typeface="Times New Roman"/>
                <a:sym typeface="Times New Roman"/>
              </a:rPr>
              <a:t> C., </a:t>
            </a:r>
            <a:r>
              <a:rPr lang="en-US" sz="4000" b="0" i="0" u="none" strike="noStrike" cap="none" dirty="0" err="1">
                <a:solidFill>
                  <a:schemeClr val="dk1"/>
                </a:solidFill>
                <a:latin typeface="Times New Roman"/>
                <a:ea typeface="Times New Roman"/>
                <a:cs typeface="Times New Roman"/>
                <a:sym typeface="Times New Roman"/>
              </a:rPr>
              <a:t>Vedder</a:t>
            </a:r>
            <a:r>
              <a:rPr lang="en-US" sz="4000" b="0" i="0" u="none" strike="noStrike" cap="none" dirty="0">
                <a:solidFill>
                  <a:schemeClr val="dk1"/>
                </a:solidFill>
                <a:latin typeface="Times New Roman"/>
                <a:ea typeface="Times New Roman"/>
                <a:cs typeface="Times New Roman"/>
                <a:sym typeface="Times New Roman"/>
              </a:rPr>
              <a:t> A., </a:t>
            </a:r>
            <a:r>
              <a:rPr lang="en-US" sz="4000" b="0" i="0" u="none" strike="noStrike" cap="none" dirty="0" err="1">
                <a:solidFill>
                  <a:schemeClr val="dk1"/>
                </a:solidFill>
                <a:latin typeface="Times New Roman"/>
                <a:ea typeface="Times New Roman"/>
                <a:cs typeface="Times New Roman"/>
                <a:sym typeface="Times New Roman"/>
              </a:rPr>
              <a:t>Dierenfeld</a:t>
            </a:r>
            <a:r>
              <a:rPr lang="en-US" sz="4000" b="0" i="0" u="none" strike="noStrike" cap="none" dirty="0">
                <a:solidFill>
                  <a:schemeClr val="dk1"/>
                </a:solidFill>
                <a:latin typeface="Times New Roman"/>
                <a:ea typeface="Times New Roman"/>
                <a:cs typeface="Times New Roman"/>
                <a:sym typeface="Times New Roman"/>
              </a:rPr>
              <a:t> E., </a:t>
            </a:r>
            <a:r>
              <a:rPr lang="en-US" sz="4000" b="0" i="0" u="none" strike="noStrike" cap="none" dirty="0" err="1">
                <a:solidFill>
                  <a:schemeClr val="dk1"/>
                </a:solidFill>
                <a:latin typeface="Times New Roman"/>
                <a:ea typeface="Times New Roman"/>
                <a:cs typeface="Times New Roman"/>
                <a:sym typeface="Times New Roman"/>
              </a:rPr>
              <a:t>Mulindahabi</a:t>
            </a:r>
            <a:r>
              <a:rPr lang="en-US" sz="4000" b="0" i="0" u="none" strike="noStrike" cap="none" dirty="0">
                <a:solidFill>
                  <a:schemeClr val="dk1"/>
                </a:solidFill>
                <a:latin typeface="Times New Roman"/>
                <a:ea typeface="Times New Roman"/>
                <a:cs typeface="Times New Roman"/>
                <a:sym typeface="Times New Roman"/>
              </a:rPr>
              <a:t> F. 2001. An ecological basis for large group size in Colobus </a:t>
            </a:r>
            <a:r>
              <a:rPr lang="en-US" sz="4000" b="0" i="0" u="none" strike="noStrike" cap="none" dirty="0" err="1">
                <a:solidFill>
                  <a:schemeClr val="dk1"/>
                </a:solidFill>
                <a:latin typeface="Times New Roman"/>
                <a:ea typeface="Times New Roman"/>
                <a:cs typeface="Times New Roman"/>
                <a:sym typeface="Times New Roman"/>
              </a:rPr>
              <a:t>angolensis</a:t>
            </a:r>
            <a:r>
              <a:rPr lang="en-US" sz="4000" b="0" i="0" u="none" strike="noStrike" cap="none" dirty="0">
                <a:solidFill>
                  <a:schemeClr val="dk1"/>
                </a:solidFill>
                <a:latin typeface="Times New Roman"/>
                <a:ea typeface="Times New Roman"/>
                <a:cs typeface="Times New Roman"/>
                <a:sym typeface="Times New Roman"/>
              </a:rPr>
              <a:t> in the </a:t>
            </a:r>
            <a:r>
              <a:rPr lang="en-US" sz="4000" b="0" i="0" u="none" strike="noStrike" cap="none" dirty="0" err="1">
                <a:solidFill>
                  <a:schemeClr val="dk1"/>
                </a:solidFill>
                <a:latin typeface="Times New Roman"/>
                <a:ea typeface="Times New Roman"/>
                <a:cs typeface="Times New Roman"/>
                <a:sym typeface="Times New Roman"/>
              </a:rPr>
              <a:t>Nyungwe</a:t>
            </a:r>
            <a:r>
              <a:rPr lang="en-US" sz="4000" b="0" i="0" u="none" strike="noStrike" cap="none" dirty="0">
                <a:solidFill>
                  <a:schemeClr val="dk1"/>
                </a:solidFill>
                <a:latin typeface="Times New Roman"/>
                <a:ea typeface="Times New Roman"/>
                <a:cs typeface="Times New Roman"/>
                <a:sym typeface="Times New Roman"/>
              </a:rPr>
              <a:t> forest, Rwanda. African Journal of Ecology 39: 83-92</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Huffman, E. (</a:t>
            </a:r>
            <a:r>
              <a:rPr lang="en-US" sz="4000" b="0" i="0" u="none" strike="noStrike" cap="none" dirty="0" err="1">
                <a:solidFill>
                  <a:schemeClr val="dk1"/>
                </a:solidFill>
                <a:latin typeface="Times New Roman"/>
                <a:ea typeface="Times New Roman"/>
                <a:cs typeface="Times New Roman"/>
                <a:sym typeface="Times New Roman"/>
              </a:rPr>
              <a:t>n.d.</a:t>
            </a:r>
            <a:r>
              <a:rPr lang="en-US" sz="4000" b="0" i="0" u="none" strike="noStrike" cap="none" dirty="0">
                <a:solidFill>
                  <a:schemeClr val="dk1"/>
                </a:solidFill>
                <a:latin typeface="Times New Roman"/>
                <a:ea typeface="Times New Roman"/>
                <a:cs typeface="Times New Roman"/>
                <a:sym typeface="Times New Roman"/>
              </a:rPr>
              <a:t>). Colobus Monkey. Retrieved November 26, 2017, from </a:t>
            </a:r>
            <a:r>
              <a:rPr lang="en-US" sz="4000" b="0" i="0" u="sng" strike="noStrike" cap="none" dirty="0">
                <a:solidFill>
                  <a:schemeClr val="hlink"/>
                </a:solidFill>
                <a:latin typeface="Times New Roman"/>
                <a:ea typeface="Times New Roman"/>
                <a:cs typeface="Times New Roman"/>
                <a:sym typeface="Times New Roman"/>
                <a:hlinkClick r:id="rId3"/>
              </a:rPr>
              <a:t>http://itech.fgcu.edu/faculty/sstans/colohuff.html</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Kim, K. 2002. "Colobus </a:t>
            </a:r>
            <a:r>
              <a:rPr lang="en-US" sz="4000" b="0" i="0" u="none" strike="noStrike" cap="none" dirty="0" err="1">
                <a:solidFill>
                  <a:schemeClr val="dk1"/>
                </a:solidFill>
                <a:latin typeface="Times New Roman"/>
                <a:ea typeface="Times New Roman"/>
                <a:cs typeface="Times New Roman"/>
                <a:sym typeface="Times New Roman"/>
              </a:rPr>
              <a:t>guereza</a:t>
            </a:r>
            <a:r>
              <a:rPr lang="en-US" sz="4000" b="0" i="0" u="none" strike="noStrike" cap="none" dirty="0">
                <a:solidFill>
                  <a:schemeClr val="dk1"/>
                </a:solidFill>
                <a:latin typeface="Times New Roman"/>
                <a:ea typeface="Times New Roman"/>
                <a:cs typeface="Times New Roman"/>
                <a:sym typeface="Times New Roman"/>
              </a:rPr>
              <a:t>" (On-line), Animal Diversity Web. Accessed December 05, 2017 at http://animaldiversity.org/accounts/Colobus_guereza/</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Los </a:t>
            </a:r>
            <a:r>
              <a:rPr lang="en-US" sz="4000" b="0" i="0" u="none" strike="noStrike" cap="none" dirty="0" err="1">
                <a:solidFill>
                  <a:schemeClr val="dk1"/>
                </a:solidFill>
                <a:latin typeface="Times New Roman"/>
                <a:ea typeface="Times New Roman"/>
                <a:cs typeface="Times New Roman"/>
                <a:sym typeface="Times New Roman"/>
              </a:rPr>
              <a:t>Angleles</a:t>
            </a:r>
            <a:r>
              <a:rPr lang="en-US" sz="4000" b="0" i="0" u="none" strike="noStrike" cap="none" dirty="0">
                <a:solidFill>
                  <a:schemeClr val="dk1"/>
                </a:solidFill>
                <a:latin typeface="Times New Roman"/>
                <a:ea typeface="Times New Roman"/>
                <a:cs typeface="Times New Roman"/>
                <a:sym typeface="Times New Roman"/>
              </a:rPr>
              <a:t> Zoo and Botanical Gardens (Ed.). (2017). Monkey, Kikuyu Colobus. Retrieved November 21, 2017, from http://www.lazoo.org/animals/mammals/kikuyu-colobus-monkey/</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Wasserman M. D., Chapman C. A. 2003. Determinants of </a:t>
            </a:r>
            <a:r>
              <a:rPr lang="en-US" sz="4000" b="0" i="0" u="none" strike="noStrike" cap="none" dirty="0" err="1">
                <a:solidFill>
                  <a:schemeClr val="dk1"/>
                </a:solidFill>
                <a:latin typeface="Times New Roman"/>
                <a:ea typeface="Times New Roman"/>
                <a:cs typeface="Times New Roman"/>
                <a:sym typeface="Times New Roman"/>
              </a:rPr>
              <a:t>colobins</a:t>
            </a:r>
            <a:r>
              <a:rPr lang="en-US" sz="4000" b="0" i="0" u="none" strike="noStrike" cap="none" dirty="0">
                <a:solidFill>
                  <a:schemeClr val="dk1"/>
                </a:solidFill>
                <a:latin typeface="Times New Roman"/>
                <a:ea typeface="Times New Roman"/>
                <a:cs typeface="Times New Roman"/>
                <a:sym typeface="Times New Roman"/>
              </a:rPr>
              <a:t> monkey abundance: the importance of food energy, protein and </a:t>
            </a:r>
            <a:r>
              <a:rPr lang="en-US" sz="4000" b="0" i="0" u="none" strike="noStrike" cap="none" dirty="0" err="1">
                <a:solidFill>
                  <a:schemeClr val="dk1"/>
                </a:solidFill>
                <a:latin typeface="Times New Roman"/>
                <a:ea typeface="Times New Roman"/>
                <a:cs typeface="Times New Roman"/>
                <a:sym typeface="Times New Roman"/>
              </a:rPr>
              <a:t>fibre</a:t>
            </a:r>
            <a:r>
              <a:rPr lang="en-US" sz="4000" b="0" i="0" u="none" strike="noStrike" cap="none" dirty="0">
                <a:solidFill>
                  <a:schemeClr val="dk1"/>
                </a:solidFill>
                <a:latin typeface="Times New Roman"/>
                <a:ea typeface="Times New Roman"/>
                <a:cs typeface="Times New Roman"/>
                <a:sym typeface="Times New Roman"/>
              </a:rPr>
              <a:t> content. Journal of Animal Ecology 72: 650-659</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1"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1" i="0" u="none" strike="noStrike" cap="none" dirty="0">
                <a:solidFill>
                  <a:schemeClr val="dk1"/>
                </a:solidFill>
                <a:latin typeface="Times New Roman"/>
                <a:ea typeface="Times New Roman"/>
                <a:cs typeface="Times New Roman"/>
                <a:sym typeface="Times New Roman"/>
              </a:rPr>
              <a:t>PAST DEVICES</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Burgess, A. (</a:t>
            </a:r>
            <a:r>
              <a:rPr lang="en-US" sz="4000" b="0" i="0" u="none" strike="noStrike" cap="none" dirty="0" err="1">
                <a:solidFill>
                  <a:schemeClr val="dk1"/>
                </a:solidFill>
                <a:latin typeface="Times New Roman"/>
                <a:ea typeface="Times New Roman"/>
                <a:cs typeface="Times New Roman"/>
                <a:sym typeface="Times New Roman"/>
              </a:rPr>
              <a:t>n.d.</a:t>
            </a:r>
            <a:r>
              <a:rPr lang="en-US" sz="4000" b="0" i="0" u="none" strike="noStrike" cap="none" dirty="0">
                <a:solidFill>
                  <a:schemeClr val="dk1"/>
                </a:solidFill>
                <a:latin typeface="Times New Roman"/>
                <a:ea typeface="Times New Roman"/>
                <a:cs typeface="Times New Roman"/>
                <a:sym typeface="Times New Roman"/>
              </a:rPr>
              <a:t>). Suggested Guidelines for Primate Enrichment (F. Dunker, M. Griffin, &amp; S. Barker, Eds.). Retrieved November 21, 2017, from </a:t>
            </a:r>
            <a:r>
              <a:rPr lang="en-US" sz="4000" b="0" i="0" u="sng" strike="noStrike" cap="none" dirty="0">
                <a:solidFill>
                  <a:schemeClr val="hlink"/>
                </a:solidFill>
                <a:latin typeface="Times New Roman"/>
                <a:ea typeface="Times New Roman"/>
                <a:cs typeface="Times New Roman"/>
                <a:sym typeface="Times New Roman"/>
                <a:hlinkClick r:id="rId4"/>
              </a:rPr>
              <a:t>https://www.aazk.org/wp-content/uploads/Suggested-Guidelines-for-Primate-Enrichment.pdf</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O’ Dwyer, R. (2011). The black-and-white colobus monkeys (Colobus </a:t>
            </a:r>
            <a:r>
              <a:rPr lang="en-US" sz="4000" b="0" i="0" u="none" strike="noStrike" cap="none" dirty="0" err="1">
                <a:solidFill>
                  <a:schemeClr val="dk1"/>
                </a:solidFill>
                <a:latin typeface="Times New Roman"/>
                <a:ea typeface="Times New Roman"/>
                <a:cs typeface="Times New Roman"/>
                <a:sym typeface="Times New Roman"/>
              </a:rPr>
              <a:t>angolensis</a:t>
            </a:r>
            <a:r>
              <a:rPr lang="en-US" sz="4000" b="0" i="0" u="none" strike="noStrike" cap="none" dirty="0">
                <a:solidFill>
                  <a:schemeClr val="dk1"/>
                </a:solidFill>
                <a:latin typeface="Times New Roman"/>
                <a:ea typeface="Times New Roman"/>
                <a:cs typeface="Times New Roman"/>
                <a:sym typeface="Times New Roman"/>
              </a:rPr>
              <a:t> </a:t>
            </a:r>
            <a:r>
              <a:rPr lang="en-US" sz="4000" b="0" i="0" u="none" strike="noStrike" cap="none" dirty="0" err="1">
                <a:solidFill>
                  <a:schemeClr val="dk1"/>
                </a:solidFill>
                <a:latin typeface="Times New Roman"/>
                <a:ea typeface="Times New Roman"/>
                <a:cs typeface="Times New Roman"/>
                <a:sym typeface="Times New Roman"/>
              </a:rPr>
              <a:t>palliatus</a:t>
            </a:r>
            <a:r>
              <a:rPr lang="en-US" sz="4000" b="0" i="0" u="none" strike="noStrike" cap="none" dirty="0">
                <a:solidFill>
                  <a:schemeClr val="dk1"/>
                </a:solidFill>
                <a:latin typeface="Times New Roman"/>
                <a:ea typeface="Times New Roman"/>
                <a:cs typeface="Times New Roman"/>
                <a:sym typeface="Times New Roman"/>
              </a:rPr>
              <a:t>) of </a:t>
            </a:r>
            <a:r>
              <a:rPr lang="en-US" sz="4000" b="0" i="0" u="none" strike="noStrike" cap="none" dirty="0" err="1">
                <a:solidFill>
                  <a:schemeClr val="dk1"/>
                </a:solidFill>
                <a:latin typeface="Times New Roman"/>
                <a:ea typeface="Times New Roman"/>
                <a:cs typeface="Times New Roman"/>
                <a:sym typeface="Times New Roman"/>
              </a:rPr>
              <a:t>Diani</a:t>
            </a:r>
            <a:r>
              <a:rPr lang="en-US" sz="4000" b="0" i="0" u="none" strike="noStrike" cap="none" dirty="0">
                <a:solidFill>
                  <a:schemeClr val="dk1"/>
                </a:solidFill>
                <a:latin typeface="Times New Roman"/>
                <a:ea typeface="Times New Roman"/>
                <a:cs typeface="Times New Roman"/>
                <a:sym typeface="Times New Roman"/>
              </a:rPr>
              <a:t> forest, Kenya. Retrieved November 24, 2017, from </a:t>
            </a:r>
            <a:r>
              <a:rPr lang="en-US" sz="4000" b="0" i="0" u="sng" strike="noStrike" cap="none" dirty="0">
                <a:solidFill>
                  <a:schemeClr val="hlink"/>
                </a:solidFill>
                <a:latin typeface="Times New Roman"/>
                <a:ea typeface="Times New Roman"/>
                <a:cs typeface="Times New Roman"/>
                <a:sym typeface="Times New Roman"/>
                <a:hlinkClick r:id="rId5"/>
              </a:rPr>
              <a:t>https://stud.epsilon.slu.se/5150/7/Odwyer_R_121221.pdf</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“Wood Perch.” </a:t>
            </a:r>
            <a:r>
              <a:rPr lang="en-US" sz="4000" b="0" i="1" u="none" strike="noStrike" cap="none" dirty="0">
                <a:solidFill>
                  <a:schemeClr val="dk1"/>
                </a:solidFill>
                <a:latin typeface="Times New Roman"/>
                <a:ea typeface="Times New Roman"/>
                <a:cs typeface="Times New Roman"/>
                <a:sym typeface="Times New Roman"/>
              </a:rPr>
              <a:t>Otto Environmental</a:t>
            </a:r>
            <a:r>
              <a:rPr lang="en-US" sz="4000" b="0" i="0" u="none" strike="noStrike" cap="none" dirty="0">
                <a:solidFill>
                  <a:schemeClr val="dk1"/>
                </a:solidFill>
                <a:latin typeface="Times New Roman"/>
                <a:ea typeface="Times New Roman"/>
                <a:cs typeface="Times New Roman"/>
                <a:sym typeface="Times New Roman"/>
              </a:rPr>
              <a:t>, Otto Environmental, </a:t>
            </a:r>
            <a:r>
              <a:rPr lang="en-US" sz="4000" b="0" i="0" u="sng" strike="noStrike" cap="none" dirty="0">
                <a:solidFill>
                  <a:schemeClr val="hlink"/>
                </a:solidFill>
                <a:latin typeface="Times New Roman"/>
                <a:ea typeface="Times New Roman"/>
                <a:cs typeface="Times New Roman"/>
                <a:sym typeface="Times New Roman"/>
                <a:hlinkClick r:id="rId6"/>
              </a:rPr>
              <a:t>www.ottoenvironmental.com/wood-perch-3</a:t>
            </a:r>
            <a:r>
              <a:rPr lang="en-US" sz="4000" b="0" i="0" u="none" strike="noStrike" cap="none" dirty="0">
                <a:solidFill>
                  <a:schemeClr val="dk1"/>
                </a:solidFill>
                <a:latin typeface="Times New Roman"/>
                <a:ea typeface="Times New Roman"/>
                <a:cs typeface="Times New Roman"/>
                <a:sym typeface="Times New Roman"/>
              </a:rPr>
              <a:t>.</a:t>
            </a:r>
            <a:endParaRPr sz="4000" b="0" i="0" u="none" strike="noStrike" cap="none" dirty="0">
              <a:solidFill>
                <a:schemeClr val="dk1"/>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chemeClr val="dk1"/>
              </a:buClr>
              <a:buSzPts val="1100"/>
              <a:buFont typeface="Arial"/>
              <a:buNone/>
            </a:pPr>
            <a:r>
              <a:rPr lang="en-US" sz="4000" b="0" i="0" u="none" strike="noStrike" cap="none" dirty="0">
                <a:solidFill>
                  <a:schemeClr val="dk1"/>
                </a:solidFill>
                <a:latin typeface="Times New Roman"/>
                <a:ea typeface="Times New Roman"/>
                <a:cs typeface="Times New Roman"/>
                <a:sym typeface="Times New Roman"/>
              </a:rPr>
              <a:t>/v</a:t>
            </a:r>
            <a:endParaRPr sz="4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8500"/>
              </a:spcAft>
              <a:buClr>
                <a:schemeClr val="dk2"/>
              </a:buClr>
              <a:buSzPts val="9600"/>
              <a:buFont typeface="Arial"/>
              <a:buNone/>
            </a:pPr>
            <a:endParaRPr sz="9600" b="0" i="0" u="none" strike="noStrike" cap="none" dirty="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Prototype Wireframe Picture</a:t>
            </a:r>
            <a:endParaRPr sz="14900" b="0" i="0" u="none" strike="noStrike" cap="none">
              <a:solidFill>
                <a:schemeClr val="dk1"/>
              </a:solidFill>
              <a:latin typeface="Times New Roman"/>
              <a:ea typeface="Times New Roman"/>
              <a:cs typeface="Times New Roman"/>
              <a:sym typeface="Times New Roman"/>
            </a:endParaRPr>
          </a:p>
        </p:txBody>
      </p:sp>
      <p:pic>
        <p:nvPicPr>
          <p:cNvPr id="164" name="Shape 164"/>
          <p:cNvPicPr preferRelativeResize="0"/>
          <p:nvPr/>
        </p:nvPicPr>
        <p:blipFill rotWithShape="1">
          <a:blip r:embed="rId3">
            <a:alphaModFix/>
          </a:blip>
          <a:srcRect/>
          <a:stretch/>
        </p:blipFill>
        <p:spPr>
          <a:xfrm>
            <a:off x="2541500" y="9617277"/>
            <a:ext cx="18205524" cy="13676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Intro/Purpose</a:t>
            </a:r>
            <a:endParaRPr sz="14900" b="0" i="0" u="none" strike="noStrike" cap="none">
              <a:solidFill>
                <a:schemeClr val="dk1"/>
              </a:solidFill>
              <a:latin typeface="Times New Roman"/>
              <a:ea typeface="Times New Roman"/>
              <a:cs typeface="Times New Roman"/>
              <a:sym typeface="Times New Roman"/>
            </a:endParaRPr>
          </a:p>
        </p:txBody>
      </p:sp>
      <p:sp>
        <p:nvSpPr>
          <p:cNvPr id="170" name="Shape 170"/>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noAutofit/>
          </a:bodyPr>
          <a:lstStyle/>
          <a:p>
            <a:pPr marL="0" marR="228600" lvl="0" indent="0" algn="l" rtl="0">
              <a:lnSpc>
                <a:spcPct val="200000"/>
              </a:lnSpc>
              <a:spcBef>
                <a:spcPts val="0"/>
              </a:spcBef>
              <a:spcAft>
                <a:spcPts val="0"/>
              </a:spcAft>
              <a:buClr>
                <a:schemeClr val="dk1"/>
              </a:buClr>
              <a:buSzPts val="1100"/>
              <a:buFont typeface="Arial"/>
              <a:buNone/>
            </a:pPr>
            <a:r>
              <a:rPr lang="en-US" sz="4800" b="0" i="0" u="none" strike="noStrike" cap="none" dirty="0">
                <a:solidFill>
                  <a:schemeClr val="dk1"/>
                </a:solidFill>
                <a:latin typeface="Times New Roman"/>
                <a:ea typeface="Times New Roman"/>
                <a:cs typeface="Times New Roman"/>
                <a:sym typeface="Times New Roman"/>
              </a:rPr>
              <a:t>Every year, Northglenn High School’s </a:t>
            </a:r>
            <a:r>
              <a:rPr lang="en-US" sz="4800" b="0" i="0" u="none" strike="noStrike" cap="none" dirty="0" smtClean="0">
                <a:solidFill>
                  <a:schemeClr val="dk1"/>
                </a:solidFill>
                <a:latin typeface="Times New Roman"/>
                <a:ea typeface="Times New Roman"/>
                <a:cs typeface="Times New Roman"/>
                <a:sym typeface="Times New Roman"/>
              </a:rPr>
              <a:t>Biomedical </a:t>
            </a:r>
            <a:r>
              <a:rPr lang="en-US" sz="4800" b="0" i="0" u="none" strike="noStrike" cap="none" dirty="0">
                <a:solidFill>
                  <a:schemeClr val="dk1"/>
                </a:solidFill>
                <a:latin typeface="Times New Roman"/>
                <a:ea typeface="Times New Roman"/>
                <a:cs typeface="Times New Roman"/>
                <a:sym typeface="Times New Roman"/>
              </a:rPr>
              <a:t>STEM seniors embark on a capstone project in which they attempt to create a testable device that solves a medical problem, occasionally pairing with the Denver Zoo to enrich the lives of the animals. This year a major problem was that their </a:t>
            </a:r>
            <a:r>
              <a:rPr lang="en-US" sz="4800" b="0" i="0" u="none" strike="noStrike" cap="none" dirty="0" smtClean="0">
                <a:solidFill>
                  <a:schemeClr val="dk1"/>
                </a:solidFill>
                <a:latin typeface="Times New Roman"/>
                <a:ea typeface="Times New Roman"/>
                <a:cs typeface="Times New Roman"/>
                <a:sym typeface="Times New Roman"/>
              </a:rPr>
              <a:t>Kikuyu </a:t>
            </a:r>
            <a:r>
              <a:rPr lang="en-US" sz="4800" b="0" i="0" u="none" strike="noStrike" cap="none" dirty="0">
                <a:solidFill>
                  <a:schemeClr val="dk1"/>
                </a:solidFill>
                <a:latin typeface="Times New Roman"/>
                <a:ea typeface="Times New Roman"/>
                <a:cs typeface="Times New Roman"/>
                <a:sym typeface="Times New Roman"/>
              </a:rPr>
              <a:t>black and white </a:t>
            </a:r>
            <a:r>
              <a:rPr lang="en-US" sz="4800" b="0" i="0" u="none" strike="noStrike" cap="none" dirty="0" smtClean="0">
                <a:solidFill>
                  <a:schemeClr val="dk1"/>
                </a:solidFill>
                <a:latin typeface="Times New Roman"/>
                <a:ea typeface="Times New Roman"/>
                <a:cs typeface="Times New Roman"/>
                <a:sym typeface="Times New Roman"/>
              </a:rPr>
              <a:t>Colobus </a:t>
            </a:r>
            <a:r>
              <a:rPr lang="en-US" sz="4800" b="0" i="0" u="none" strike="noStrike" cap="none" dirty="0">
                <a:solidFill>
                  <a:schemeClr val="dk1"/>
                </a:solidFill>
                <a:latin typeface="Times New Roman"/>
                <a:ea typeface="Times New Roman"/>
                <a:cs typeface="Times New Roman"/>
                <a:sym typeface="Times New Roman"/>
              </a:rPr>
              <a:t>(small primates) were having issues with weight and activity. One of the male black and white colobus (Adam) is underweight, while the female colobus (Sadie) is overweight. When observed, the colobus remained fairly stationary, moving only occasionally when provoked by each other or in search for food. In order to improve their weights, they will all need to undergo more daily physical activity. Through the implementation of an enrichment apparatus, the colobus at the Denver Zoo will have increased exercise, </a:t>
            </a:r>
            <a:r>
              <a:rPr lang="en-US" sz="4800" b="0" i="0" u="none" strike="noStrike" cap="none" dirty="0" smtClean="0">
                <a:solidFill>
                  <a:schemeClr val="dk1"/>
                </a:solidFill>
                <a:latin typeface="Times New Roman"/>
                <a:ea typeface="Times New Roman"/>
                <a:cs typeface="Times New Roman"/>
                <a:sym typeface="Times New Roman"/>
              </a:rPr>
              <a:t>while having </a:t>
            </a:r>
            <a:r>
              <a:rPr lang="en-US" sz="4800" b="0" i="0" u="none" strike="noStrike" cap="none" dirty="0">
                <a:solidFill>
                  <a:schemeClr val="dk1"/>
                </a:solidFill>
                <a:latin typeface="Times New Roman"/>
                <a:ea typeface="Times New Roman"/>
                <a:cs typeface="Times New Roman"/>
                <a:sym typeface="Times New Roman"/>
              </a:rPr>
              <a:t>more options for enrichment, socialization, and engagement, </a:t>
            </a:r>
            <a:r>
              <a:rPr lang="en-US" sz="4800" b="0" i="0" u="none" strike="noStrike" cap="none" dirty="0" smtClean="0">
                <a:solidFill>
                  <a:schemeClr val="dk1"/>
                </a:solidFill>
                <a:latin typeface="Times New Roman"/>
                <a:ea typeface="Times New Roman"/>
                <a:cs typeface="Times New Roman"/>
                <a:sym typeface="Times New Roman"/>
              </a:rPr>
              <a:t>simultaneously </a:t>
            </a:r>
            <a:r>
              <a:rPr lang="en-US" sz="4800" b="0" i="0" u="none" strike="noStrike" cap="none" dirty="0">
                <a:solidFill>
                  <a:schemeClr val="dk1"/>
                </a:solidFill>
                <a:latin typeface="Times New Roman"/>
                <a:ea typeface="Times New Roman"/>
                <a:cs typeface="Times New Roman"/>
                <a:sym typeface="Times New Roman"/>
              </a:rPr>
              <a:t>treating weight imbalances and entertaining the animals. </a:t>
            </a:r>
            <a:endParaRPr sz="4800" b="0" i="0" u="none" strike="noStrike" cap="none" dirty="0">
              <a:solidFill>
                <a:schemeClr val="dk2"/>
              </a:solidFil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Background/Literature Review</a:t>
            </a:r>
            <a:endParaRPr sz="14900" b="0" i="0" u="none" strike="noStrike" cap="none">
              <a:solidFill>
                <a:schemeClr val="dk1"/>
              </a:solidFill>
              <a:latin typeface="Times New Roman"/>
              <a:ea typeface="Times New Roman"/>
              <a:cs typeface="Times New Roman"/>
              <a:sym typeface="Times New Roman"/>
            </a:endParaRPr>
          </a:p>
        </p:txBody>
      </p:sp>
      <p:sp>
        <p:nvSpPr>
          <p:cNvPr id="176" name="Shape 176"/>
          <p:cNvSpPr txBox="1">
            <a:spLocks noGrp="1"/>
          </p:cNvSpPr>
          <p:nvPr>
            <p:ph type="body" idx="1"/>
          </p:nvPr>
        </p:nvSpPr>
        <p:spPr>
          <a:xfrm>
            <a:off x="1496110" y="6294240"/>
            <a:ext cx="40899001" cy="21864900"/>
          </a:xfrm>
          <a:prstGeom prst="rect">
            <a:avLst/>
          </a:prstGeom>
          <a:noFill/>
          <a:ln>
            <a:noFill/>
          </a:ln>
        </p:spPr>
        <p:txBody>
          <a:bodyPr spcFirstLastPara="1" wrap="square" lIns="487600" tIns="487600" rIns="487600" bIns="487600" anchor="t" anchorCtr="0">
            <a:noAutofit/>
          </a:bodyPr>
          <a:lstStyle/>
          <a:p>
            <a:pPr marL="0" marR="0" lvl="0" indent="0" algn="l" rtl="0">
              <a:lnSpc>
                <a:spcPct val="115000"/>
              </a:lnSpc>
              <a:spcBef>
                <a:spcPts val="0"/>
              </a:spcBef>
              <a:spcAft>
                <a:spcPts val="0"/>
              </a:spcAft>
              <a:buClr>
                <a:schemeClr val="dk2"/>
              </a:buClr>
              <a:buSzPts val="9600"/>
              <a:buFont typeface="Arial"/>
              <a:buNone/>
            </a:pPr>
            <a:r>
              <a:rPr lang="en-US" sz="4800" b="0" i="0" u="none" strike="noStrike" cap="none" dirty="0">
                <a:solidFill>
                  <a:srgbClr val="000000"/>
                </a:solidFill>
                <a:latin typeface="Times New Roman"/>
                <a:ea typeface="Times New Roman"/>
                <a:cs typeface="Times New Roman"/>
                <a:sym typeface="Times New Roman"/>
              </a:rPr>
              <a:t>The Kikuyu Colobus are small primates that inhabit forested areas and wooded grasslands in Western Africa. Leaves are a primary food source, but fruit is also common in Colobus diets. Colobi tend to live in territorial troops of 3-15 that usually have a single dominant male. Occasionally colobus males can be found in bachelor groups, this arrangement is suspected by observers to be temporary and is used for safety. The colobi at the zoo have strict diets consisting largely of lettuce with occasional fruit given as a treat. The group of colobi at the zoo have an unusual social arrangement because there are three males enclosed with a single female. One of the males at the Denver Zoo, Adam, is underweight while the female, Sadie, is overweight. Adam and Ray also have dental issues, possibly due to a lack of a more leaf-based diet. When temperatures at the Denver Zoo reach below 35°F, the colobi are kept indoors.</a:t>
            </a:r>
            <a:br>
              <a:rPr lang="en-US" sz="4800" b="0" i="0" u="none" strike="noStrike" cap="none" dirty="0">
                <a:solidFill>
                  <a:srgbClr val="000000"/>
                </a:solidFill>
                <a:latin typeface="Times New Roman"/>
                <a:ea typeface="Times New Roman"/>
                <a:cs typeface="Times New Roman"/>
                <a:sym typeface="Times New Roman"/>
              </a:rPr>
            </a:br>
            <a:r>
              <a:rPr lang="en-US" sz="4800" b="0" i="0" u="none" strike="noStrike" cap="none" dirty="0">
                <a:solidFill>
                  <a:srgbClr val="000000"/>
                </a:solidFill>
                <a:latin typeface="Times New Roman"/>
                <a:ea typeface="Times New Roman"/>
                <a:cs typeface="Times New Roman"/>
                <a:sym typeface="Times New Roman"/>
              </a:rPr>
              <a:t/>
            </a:r>
            <a:br>
              <a:rPr lang="en-US" sz="4800" b="0" i="0" u="none" strike="noStrike" cap="none" dirty="0">
                <a:solidFill>
                  <a:srgbClr val="000000"/>
                </a:solidFill>
                <a:latin typeface="Times New Roman"/>
                <a:ea typeface="Times New Roman"/>
                <a:cs typeface="Times New Roman"/>
                <a:sym typeface="Times New Roman"/>
              </a:rPr>
            </a:br>
            <a:r>
              <a:rPr lang="en-US" sz="4800" b="1" i="0" u="none" strike="noStrike" cap="none" dirty="0">
                <a:solidFill>
                  <a:srgbClr val="000000"/>
                </a:solidFill>
                <a:latin typeface="Times New Roman"/>
                <a:ea typeface="Times New Roman"/>
                <a:cs typeface="Times New Roman"/>
                <a:sym typeface="Times New Roman"/>
              </a:rPr>
              <a:t>PREVIOUS ENRICHMENT</a:t>
            </a:r>
            <a:br>
              <a:rPr lang="en-US" sz="4800" b="1" i="0" u="none" strike="noStrike" cap="none" dirty="0">
                <a:solidFill>
                  <a:srgbClr val="000000"/>
                </a:solidFill>
                <a:latin typeface="Times New Roman"/>
                <a:ea typeface="Times New Roman"/>
                <a:cs typeface="Times New Roman"/>
                <a:sym typeface="Times New Roman"/>
              </a:rPr>
            </a:br>
            <a:r>
              <a:rPr lang="en-US" sz="4800" b="0" i="0" u="none" strike="noStrike" cap="none" dirty="0">
                <a:solidFill>
                  <a:srgbClr val="000000"/>
                </a:solidFill>
                <a:latin typeface="Times New Roman"/>
                <a:ea typeface="Times New Roman"/>
                <a:cs typeface="Times New Roman"/>
                <a:sym typeface="Times New Roman"/>
              </a:rPr>
              <a:t>As the colobus is an arboreal primate, most enrichments created for them are not resting on the ground, as these monkeys prefer to stay in trees as much as possible. One such enrichment is a ladder-like structure suspended from a tree which the primates can play and climb on. This enrichment provides another area of activity for the primates, as they are able to exercise through the action of climbing up or down the structure. Although this enrichment is suspended, it does not have any space for food based motivation, which is one of the main sources of motivation for the colobi. </a:t>
            </a:r>
            <a:br>
              <a:rPr lang="en-US" sz="4800" b="0" i="0" u="none" strike="noStrike" cap="none" dirty="0">
                <a:solidFill>
                  <a:srgbClr val="000000"/>
                </a:solidFill>
                <a:latin typeface="Times New Roman"/>
                <a:ea typeface="Times New Roman"/>
                <a:cs typeface="Times New Roman"/>
                <a:sym typeface="Times New Roman"/>
              </a:rPr>
            </a:br>
            <a:r>
              <a:rPr lang="en-US" sz="4800" b="0" i="0" u="none" strike="noStrike" cap="none" dirty="0">
                <a:solidFill>
                  <a:srgbClr val="000000"/>
                </a:solidFill>
                <a:latin typeface="Times New Roman"/>
                <a:ea typeface="Times New Roman"/>
                <a:cs typeface="Times New Roman"/>
                <a:sym typeface="Times New Roman"/>
              </a:rPr>
              <a:t>Another enrichment created for the colobi is a large plastic tube with closed ends and holes throughout the curved sides. With a clear door on one end, the zookeepers are able to place browse and other food such as lettuce in the tube which the colobi can see into the </a:t>
            </a:r>
            <a:r>
              <a:rPr lang="en-US" sz="4800" b="0" i="0" u="none" strike="noStrike" cap="none" dirty="0" smtClean="0">
                <a:solidFill>
                  <a:srgbClr val="000000"/>
                </a:solidFill>
                <a:latin typeface="Times New Roman"/>
                <a:ea typeface="Times New Roman"/>
                <a:cs typeface="Times New Roman"/>
                <a:sym typeface="Times New Roman"/>
              </a:rPr>
              <a:t>tube. </a:t>
            </a:r>
            <a:r>
              <a:rPr lang="en-US" sz="4800" b="0" i="0" u="none" strike="noStrike" cap="none" dirty="0">
                <a:solidFill>
                  <a:srgbClr val="000000"/>
                </a:solidFill>
                <a:latin typeface="Times New Roman"/>
                <a:ea typeface="Times New Roman"/>
                <a:cs typeface="Times New Roman"/>
                <a:sym typeface="Times New Roman"/>
              </a:rPr>
              <a:t>This creates a situation in which the primates have to determine which approach will be the most efficient to access the food. The tube rests on the ground, so it will roll as the colobi attempt to access the food. This provides both mental stimulation and physical activity, as it changes as the colobi interact with it. The fact that this enrichment is on the ground would likely cause for the primates to be less inclined to interact with the enrichment if there were low priority food items within the tube, as it would not produce a high level of motivation for the colobi to interact with the tube. </a:t>
            </a:r>
            <a:endParaRPr sz="4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15000"/>
              </a:lnSpc>
              <a:spcBef>
                <a:spcPts val="8500"/>
              </a:spcBef>
              <a:spcAft>
                <a:spcPts val="8500"/>
              </a:spcAft>
              <a:buClr>
                <a:schemeClr val="dk2"/>
              </a:buClr>
              <a:buSzPts val="9600"/>
              <a:buFont typeface="Arial"/>
              <a:buNone/>
            </a:pPr>
            <a:r>
              <a:rPr lang="en-US" sz="4800" b="1" i="0" u="none" strike="noStrike" cap="none" dirty="0">
                <a:solidFill>
                  <a:srgbClr val="000000"/>
                </a:solidFill>
                <a:latin typeface="Times New Roman"/>
                <a:ea typeface="Times New Roman"/>
                <a:cs typeface="Times New Roman"/>
                <a:sym typeface="Times New Roman"/>
              </a:rPr>
              <a:t>SPECIFICATIONS, LIMITATIONS, AND CONSTRAINTS</a:t>
            </a:r>
            <a:r>
              <a:rPr lang="en-US" sz="4800" b="0" i="0" u="none" strike="noStrike" cap="none" dirty="0">
                <a:solidFill>
                  <a:srgbClr val="000000"/>
                </a:solidFill>
                <a:latin typeface="Times New Roman"/>
                <a:ea typeface="Times New Roman"/>
                <a:cs typeface="Times New Roman"/>
                <a:sym typeface="Times New Roman"/>
              </a:rPr>
              <a:t/>
            </a:r>
            <a:br>
              <a:rPr lang="en-US" sz="4800" b="0" i="0" u="none" strike="noStrike" cap="none" dirty="0">
                <a:solidFill>
                  <a:srgbClr val="000000"/>
                </a:solidFill>
                <a:latin typeface="Times New Roman"/>
                <a:ea typeface="Times New Roman"/>
                <a:cs typeface="Times New Roman"/>
                <a:sym typeface="Times New Roman"/>
              </a:rPr>
            </a:br>
            <a:r>
              <a:rPr lang="en-US" sz="4800" b="0" i="0" u="none" strike="noStrike" cap="none" dirty="0">
                <a:solidFill>
                  <a:srgbClr val="000000"/>
                </a:solidFill>
                <a:latin typeface="Times New Roman"/>
                <a:ea typeface="Times New Roman"/>
                <a:cs typeface="Times New Roman"/>
                <a:sym typeface="Times New Roman"/>
              </a:rPr>
              <a:t>The apparatus must be durable and safe for the colobi to interact with. At the Denver Zoo, the colobi have strict diets for weight management, </a:t>
            </a:r>
            <a:r>
              <a:rPr lang="en-US" sz="4800" b="0" i="0" u="none" strike="noStrike" cap="none" dirty="0" smtClean="0">
                <a:solidFill>
                  <a:srgbClr val="000000"/>
                </a:solidFill>
                <a:latin typeface="Times New Roman"/>
                <a:ea typeface="Times New Roman"/>
                <a:cs typeface="Times New Roman"/>
                <a:sym typeface="Times New Roman"/>
              </a:rPr>
              <a:t>therefore </a:t>
            </a:r>
            <a:r>
              <a:rPr lang="en-US" sz="4800" b="0" i="0" u="none" strike="noStrike" cap="none" dirty="0">
                <a:solidFill>
                  <a:srgbClr val="000000"/>
                </a:solidFill>
                <a:latin typeface="Times New Roman"/>
                <a:ea typeface="Times New Roman"/>
                <a:cs typeface="Times New Roman"/>
                <a:sym typeface="Times New Roman"/>
              </a:rPr>
              <a:t>treats should not be used as a motivator for activity. Sadie, the female in the enclosure has spondylosis, causing physical limitations, not allowing her to climb or move to the extent of the others. Colobi also lack dextile thumbs, and any equipment introduced should be safe to grip with the other digits. The tails of the colobus are long and are not used for mobility- their tails should not be able to catch in the enrichment. There is a budget of $35 for each group member, or $140 for the enrichment overall, thus the design, prototype and final design should be moderately priced. </a:t>
            </a:r>
            <a:br>
              <a:rPr lang="en-US" sz="4800" b="0" i="0" u="none" strike="noStrike" cap="none" dirty="0">
                <a:solidFill>
                  <a:srgbClr val="000000"/>
                </a:solidFill>
                <a:latin typeface="Times New Roman"/>
                <a:ea typeface="Times New Roman"/>
                <a:cs typeface="Times New Roman"/>
                <a:sym typeface="Times New Roman"/>
              </a:rPr>
            </a:br>
            <a:endParaRPr sz="48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Methodology </a:t>
            </a:r>
            <a:endParaRPr sz="14900" b="0" i="0" u="none" strike="noStrike" cap="none">
              <a:solidFill>
                <a:schemeClr val="dk1"/>
              </a:solidFill>
              <a:latin typeface="Times New Roman"/>
              <a:ea typeface="Times New Roman"/>
              <a:cs typeface="Times New Roman"/>
              <a:sym typeface="Times New Roman"/>
            </a:endParaRPr>
          </a:p>
        </p:txBody>
      </p:sp>
      <p:graphicFrame>
        <p:nvGraphicFramePr>
          <p:cNvPr id="182" name="Shape 182"/>
          <p:cNvGraphicFramePr/>
          <p:nvPr>
            <p:extLst>
              <p:ext uri="{D42A27DB-BD31-4B8C-83A1-F6EECF244321}">
                <p14:modId xmlns:p14="http://schemas.microsoft.com/office/powerpoint/2010/main" val="3686875118"/>
              </p:ext>
            </p:extLst>
          </p:nvPr>
        </p:nvGraphicFramePr>
        <p:xfrm>
          <a:off x="1496160" y="11833601"/>
          <a:ext cx="38975203" cy="15646523"/>
        </p:xfrm>
        <a:graphic>
          <a:graphicData uri="http://schemas.openxmlformats.org/drawingml/2006/table">
            <a:tbl>
              <a:tblPr>
                <a:noFill/>
                <a:tableStyleId>{47F639AA-8F96-4673-A24D-C80D611A5438}</a:tableStyleId>
              </a:tblPr>
              <a:tblGrid>
                <a:gridCol w="4549128">
                  <a:extLst>
                    <a:ext uri="{9D8B030D-6E8A-4147-A177-3AD203B41FA5}">
                      <a16:colId xmlns:a16="http://schemas.microsoft.com/office/drawing/2014/main" val="20000"/>
                    </a:ext>
                  </a:extLst>
                </a:gridCol>
                <a:gridCol w="4034085">
                  <a:extLst>
                    <a:ext uri="{9D8B030D-6E8A-4147-A177-3AD203B41FA5}">
                      <a16:colId xmlns:a16="http://schemas.microsoft.com/office/drawing/2014/main" val="20001"/>
                    </a:ext>
                  </a:extLst>
                </a:gridCol>
                <a:gridCol w="30391990">
                  <a:extLst>
                    <a:ext uri="{9D8B030D-6E8A-4147-A177-3AD203B41FA5}">
                      <a16:colId xmlns:a16="http://schemas.microsoft.com/office/drawing/2014/main" val="20002"/>
                    </a:ext>
                  </a:extLst>
                </a:gridCol>
              </a:tblGrid>
              <a:tr h="2157563">
                <a:tc>
                  <a:txBody>
                    <a:bodyPr/>
                    <a:lstStyle/>
                    <a:p>
                      <a:pPr marL="0" marR="0" lvl="0" indent="0" algn="ctr" rtl="0">
                        <a:lnSpc>
                          <a:spcPct val="100000"/>
                        </a:lnSpc>
                        <a:spcBef>
                          <a:spcPts val="0"/>
                        </a:spcBef>
                        <a:spcAft>
                          <a:spcPts val="0"/>
                        </a:spcAft>
                        <a:buClr>
                          <a:srgbClr val="000000"/>
                        </a:buClr>
                        <a:buSzPts val="6800"/>
                        <a:buFont typeface="Arial"/>
                        <a:buNone/>
                      </a:pPr>
                      <a:r>
                        <a:rPr lang="en-US" sz="4800" b="1" u="none" strike="noStrike" cap="none">
                          <a:latin typeface="Times New Roman"/>
                          <a:ea typeface="Times New Roman"/>
                          <a:cs typeface="Times New Roman"/>
                          <a:sym typeface="Times New Roman"/>
                        </a:rPr>
                        <a:t>BEHAVIOR</a:t>
                      </a:r>
                      <a:endParaRPr sz="4800" b="1"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b="1" u="none" strike="noStrike" cap="none">
                          <a:latin typeface="Times New Roman"/>
                          <a:ea typeface="Times New Roman"/>
                          <a:cs typeface="Times New Roman"/>
                          <a:sym typeface="Times New Roman"/>
                        </a:rPr>
                        <a:t>CODE</a:t>
                      </a:r>
                      <a:endParaRPr sz="4800" b="1"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b="1" u="none" strike="noStrike" cap="none">
                          <a:latin typeface="Times New Roman"/>
                          <a:ea typeface="Times New Roman"/>
                          <a:cs typeface="Times New Roman"/>
                          <a:sym typeface="Times New Roman"/>
                        </a:rPr>
                        <a:t>DEFINITION</a:t>
                      </a:r>
                      <a:endParaRPr sz="4800" b="1" u="none" strike="noStrike" cap="none">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Climbing</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CL</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Climbing up or down any structure</a:t>
                      </a:r>
                      <a:endParaRPr sz="4800" u="none" strike="noStrike" cap="none">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dirty="0">
                          <a:latin typeface="Times New Roman"/>
                          <a:ea typeface="Times New Roman"/>
                          <a:cs typeface="Times New Roman"/>
                          <a:sym typeface="Times New Roman"/>
                        </a:rPr>
                        <a:t>Walking </a:t>
                      </a:r>
                      <a:endParaRPr sz="4800" u="none" strike="noStrike" cap="none" dirty="0">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WA</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Moving from one place to another </a:t>
                      </a:r>
                      <a:endParaRPr sz="4800" u="none" strike="noStrike" cap="none">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Hanging</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HA</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dirty="0">
                          <a:latin typeface="Times New Roman"/>
                          <a:ea typeface="Times New Roman"/>
                          <a:cs typeface="Times New Roman"/>
                          <a:sym typeface="Times New Roman"/>
                        </a:rPr>
                        <a:t>Suspension from hands or feet from a structure</a:t>
                      </a:r>
                      <a:endParaRPr sz="4800" u="none" strike="noStrike" cap="none"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Jumping </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dirty="0">
                          <a:latin typeface="Times New Roman"/>
                          <a:ea typeface="Times New Roman"/>
                          <a:cs typeface="Times New Roman"/>
                          <a:sym typeface="Times New Roman"/>
                        </a:rPr>
                        <a:t>JU</a:t>
                      </a:r>
                      <a:endParaRPr sz="4800" u="none" strike="noStrike" cap="none" dirty="0">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dirty="0">
                          <a:latin typeface="Times New Roman"/>
                          <a:ea typeface="Times New Roman"/>
                          <a:cs typeface="Times New Roman"/>
                          <a:sym typeface="Times New Roman"/>
                        </a:rPr>
                        <a:t>Leaping from one structure or area to another</a:t>
                      </a:r>
                      <a:endParaRPr sz="4800" u="none" strike="noStrike" cap="none"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3177234">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Toy Interaction</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TI</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Playing with an enrichment </a:t>
                      </a:r>
                      <a:endParaRPr sz="4800" u="none" strike="noStrike" cap="none">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Eating </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EA</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Does not include occasions when colobus are eating while stationary </a:t>
                      </a:r>
                      <a:endParaRPr sz="4800" u="none" strike="noStrike" cap="none">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1718621">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Fighting </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6800"/>
                        <a:buFont typeface="Arial"/>
                        <a:buNone/>
                      </a:pPr>
                      <a:r>
                        <a:rPr lang="en-US" sz="4800" u="none" strike="noStrike" cap="none">
                          <a:latin typeface="Times New Roman"/>
                          <a:ea typeface="Times New Roman"/>
                          <a:cs typeface="Times New Roman"/>
                          <a:sym typeface="Times New Roman"/>
                        </a:rPr>
                        <a:t>F</a:t>
                      </a:r>
                      <a:endParaRPr sz="4800" u="none" strike="noStrike" cap="none">
                        <a:latin typeface="Times New Roman"/>
                        <a:ea typeface="Times New Roman"/>
                        <a:cs typeface="Times New Roman"/>
                        <a:sym typeface="Times New Roman"/>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6800"/>
                        <a:buFont typeface="Arial"/>
                        <a:buNone/>
                      </a:pPr>
                      <a:r>
                        <a:rPr lang="en-US" sz="4800" u="none" strike="noStrike" cap="none" dirty="0">
                          <a:latin typeface="Times New Roman"/>
                          <a:ea typeface="Times New Roman"/>
                          <a:cs typeface="Times New Roman"/>
                          <a:sym typeface="Times New Roman"/>
                        </a:rPr>
                        <a:t>Play or aggressive interaction between two or more colobus</a:t>
                      </a:r>
                      <a:endParaRPr sz="4800" u="none" strike="noStrike" cap="none"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bl>
          </a:graphicData>
        </a:graphic>
      </p:graphicFrame>
      <p:sp>
        <p:nvSpPr>
          <p:cNvPr id="183" name="Shape 183"/>
          <p:cNvSpPr txBox="1"/>
          <p:nvPr/>
        </p:nvSpPr>
        <p:spPr>
          <a:xfrm>
            <a:off x="921513" y="7754531"/>
            <a:ext cx="39888599" cy="6313800"/>
          </a:xfrm>
          <a:prstGeom prst="rect">
            <a:avLst/>
          </a:prstGeom>
          <a:noFill/>
          <a:ln>
            <a:noFill/>
          </a:ln>
        </p:spPr>
        <p:txBody>
          <a:bodyPr spcFirstLastPara="1" wrap="square" lIns="91425" tIns="91425" rIns="91425" bIns="91425" anchor="ctr" anchorCtr="0">
            <a:noAutofit/>
          </a:bodyPr>
          <a:lstStyle/>
          <a:p>
            <a:pPr marL="0" marR="228600" lvl="0" indent="0" algn="l" rtl="0">
              <a:lnSpc>
                <a:spcPct val="200000"/>
              </a:lnSpc>
              <a:spcBef>
                <a:spcPts val="0"/>
              </a:spcBef>
              <a:spcAft>
                <a:spcPts val="0"/>
              </a:spcAft>
              <a:buClr>
                <a:srgbClr val="000000"/>
              </a:buClr>
              <a:buSzPts val="7200"/>
              <a:buFont typeface="Arial"/>
              <a:buNone/>
            </a:pPr>
            <a:r>
              <a:rPr lang="en-US" sz="4800" b="0" i="0" u="none" strike="noStrike" cap="none" dirty="0">
                <a:solidFill>
                  <a:srgbClr val="000000"/>
                </a:solidFill>
                <a:latin typeface="Times New Roman"/>
                <a:ea typeface="Times New Roman"/>
                <a:cs typeface="Times New Roman"/>
                <a:sym typeface="Times New Roman"/>
              </a:rPr>
              <a:t>Observations of the colobi were taken primarily using duration </a:t>
            </a:r>
            <a:r>
              <a:rPr lang="en-US" sz="4800" b="0" i="0" u="none" strike="noStrike" cap="none" dirty="0" smtClean="0">
                <a:solidFill>
                  <a:srgbClr val="000000"/>
                </a:solidFill>
                <a:latin typeface="Times New Roman"/>
                <a:ea typeface="Times New Roman"/>
                <a:cs typeface="Times New Roman"/>
                <a:sym typeface="Times New Roman"/>
              </a:rPr>
              <a:t>collection, which is a comparison of time engaged to time not engaged. </a:t>
            </a:r>
            <a:r>
              <a:rPr lang="en-US" sz="4800" b="0" i="0" u="none" strike="noStrike" cap="none" dirty="0">
                <a:solidFill>
                  <a:srgbClr val="000000"/>
                </a:solidFill>
                <a:latin typeface="Times New Roman"/>
                <a:ea typeface="Times New Roman"/>
                <a:cs typeface="Times New Roman"/>
                <a:sym typeface="Times New Roman"/>
              </a:rPr>
              <a:t>In a set period of time, a stopwatch was </a:t>
            </a:r>
            <a:r>
              <a:rPr lang="en-US" sz="4800" b="0" i="0" u="none" strike="noStrike" cap="none" dirty="0" smtClean="0">
                <a:solidFill>
                  <a:srgbClr val="000000"/>
                </a:solidFill>
                <a:latin typeface="Times New Roman"/>
                <a:ea typeface="Times New Roman"/>
                <a:cs typeface="Times New Roman"/>
                <a:sym typeface="Times New Roman"/>
              </a:rPr>
              <a:t>started </a:t>
            </a:r>
            <a:r>
              <a:rPr lang="en-US" sz="4800" b="0" i="0" u="none" strike="noStrike" cap="none" dirty="0">
                <a:solidFill>
                  <a:srgbClr val="000000"/>
                </a:solidFill>
                <a:latin typeface="Times New Roman"/>
                <a:ea typeface="Times New Roman"/>
                <a:cs typeface="Times New Roman"/>
                <a:sym typeface="Times New Roman"/>
              </a:rPr>
              <a:t>each time the colobus being examined was engaged in physical activity. Physical activity is defined as any of the following:</a:t>
            </a:r>
            <a:endParaRPr sz="4800" b="0" i="0" u="none" strike="noStrike" cap="none" dirty="0">
              <a:solidFill>
                <a:srgbClr val="000000"/>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rgbClr val="000000"/>
              </a:buClr>
              <a:buSzPts val="7200"/>
              <a:buFont typeface="Arial"/>
              <a:buNone/>
            </a:pPr>
            <a:r>
              <a:rPr lang="en-US" sz="7200" b="0" i="0" u="none" strike="noStrike" cap="none" dirty="0">
                <a:solidFill>
                  <a:srgbClr val="000000"/>
                </a:solidFill>
                <a:latin typeface="Times New Roman"/>
                <a:ea typeface="Times New Roman"/>
                <a:cs typeface="Times New Roman"/>
                <a:sym typeface="Times New Roman"/>
              </a:rPr>
              <a:t>	</a:t>
            </a:r>
            <a:endParaRPr sz="7200" b="1"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Analysis</a:t>
            </a:r>
            <a:endParaRPr sz="14900" b="0" i="0" u="none" strike="noStrike" cap="none">
              <a:solidFill>
                <a:schemeClr val="dk1"/>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3"/>
          <a:stretch>
            <a:fillRect/>
          </a:stretch>
        </p:blipFill>
        <p:spPr>
          <a:xfrm>
            <a:off x="24472232" y="10559540"/>
            <a:ext cx="17417603" cy="13083618"/>
          </a:xfrm>
          <a:prstGeom prst="rect">
            <a:avLst/>
          </a:prstGeom>
        </p:spPr>
      </p:pic>
      <p:sp>
        <p:nvSpPr>
          <p:cNvPr id="6" name="Shape 194"/>
          <p:cNvSpPr txBox="1">
            <a:spLocks/>
          </p:cNvSpPr>
          <p:nvPr/>
        </p:nvSpPr>
        <p:spPr>
          <a:xfrm>
            <a:off x="2410560" y="6513560"/>
            <a:ext cx="21556346" cy="21175579"/>
          </a:xfrm>
          <a:prstGeom prst="rect">
            <a:avLst/>
          </a:prstGeom>
          <a:noFill/>
          <a:ln>
            <a:noFill/>
          </a:ln>
        </p:spPr>
        <p:txBody>
          <a:bodyPr spcFirstLastPara="1" wrap="square" lIns="487600" tIns="487600" rIns="487600" bIns="487600" anchor="t" anchorCtr="0">
            <a:noAutofit/>
          </a:bodyPr>
          <a:lstStyle>
            <a:defPPr marR="0" lvl="0" algn="l" rtl="0">
              <a:lnSpc>
                <a:spcPct val="100000"/>
              </a:lnSpc>
              <a:spcBef>
                <a:spcPts val="0"/>
              </a:spcBef>
              <a:spcAft>
                <a:spcPts val="0"/>
              </a:spcAft>
            </a:defPPr>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pPr marL="0" marR="228600" indent="0">
              <a:lnSpc>
                <a:spcPct val="200000"/>
              </a:lnSpc>
              <a:buClr>
                <a:schemeClr val="dk1"/>
              </a:buClr>
              <a:buSzPts val="1100"/>
              <a:buFont typeface="Arial"/>
              <a:buNone/>
            </a:pPr>
            <a:endParaRPr lang="en-US" sz="4800" b="1" dirty="0" smtClean="0">
              <a:solidFill>
                <a:schemeClr val="dk1"/>
              </a:solidFill>
              <a:latin typeface="Times New Roman"/>
              <a:ea typeface="Times New Roman"/>
              <a:cs typeface="Times New Roman"/>
              <a:sym typeface="Times New Roman"/>
            </a:endParaRPr>
          </a:p>
          <a:p>
            <a:pPr marL="0" marR="228600" indent="457200">
              <a:lnSpc>
                <a:spcPct val="200000"/>
              </a:lnSpc>
              <a:buFont typeface="Arial"/>
              <a:buNone/>
            </a:pPr>
            <a:r>
              <a:rPr lang="en-US" sz="4800" dirty="0" smtClean="0">
                <a:solidFill>
                  <a:schemeClr val="dk1"/>
                </a:solidFill>
                <a:latin typeface="Times New Roman"/>
                <a:ea typeface="Times New Roman"/>
                <a:cs typeface="Times New Roman"/>
                <a:sym typeface="Times New Roman"/>
              </a:rPr>
              <a:t>The prototype consists of three separate capsules linked together with a sturdy yet removable rope. The three capsules of various size (~21.5 cm in diameter and 32.5 cm, 51.5 cm, and 56 cm in length respectively) were composed of a thick cardboard tubing (provided by the school). Each capsule has varying large holes (5.1 cm diameter) sawed into the sides. Through the center of each capsule 2.9 cm holes were cut and thick sisal rope was looped throughout the collect each capsule, with overhand knots used to separate all three capsules. The ends were bowline hitched to two heavy duty twist lock carabineers which could be used for safe and easy attachment throughout the enclosures. 3D designs for an ABS plastic cap and hinges were drafted in the programing application Inventor, however due to time constraints they weren’t printed and implemented into the prototype.</a:t>
            </a:r>
          </a:p>
          <a:p>
            <a:pPr marL="0" marR="228600" indent="457200">
              <a:lnSpc>
                <a:spcPct val="200000"/>
              </a:lnSpc>
              <a:buClr>
                <a:schemeClr val="dk1"/>
              </a:buClr>
              <a:buSzPts val="1100"/>
              <a:buFont typeface="Arial"/>
              <a:buNone/>
            </a:pPr>
            <a:endParaRPr lang="en-US" sz="4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txBox="1"/>
          <p:nvPr/>
        </p:nvSpPr>
        <p:spPr>
          <a:xfrm>
            <a:off x="799198" y="14451483"/>
            <a:ext cx="40899001" cy="13028100"/>
          </a:xfrm>
          <a:prstGeom prst="rect">
            <a:avLst/>
          </a:prstGeom>
          <a:noFill/>
          <a:ln>
            <a:noFill/>
          </a:ln>
        </p:spPr>
        <p:txBody>
          <a:bodyPr spcFirstLastPara="1" wrap="square" lIns="91425" tIns="91425" rIns="91425" bIns="91425" anchor="ctr" anchorCtr="0">
            <a:noAutofit/>
          </a:bodyPr>
          <a:lstStyle/>
          <a:p>
            <a:pPr marL="0" marR="228600" lvl="0" indent="0" algn="l" rtl="0">
              <a:lnSpc>
                <a:spcPct val="200000"/>
              </a:lnSpc>
              <a:spcBef>
                <a:spcPts val="0"/>
              </a:spcBef>
              <a:spcAft>
                <a:spcPts val="0"/>
              </a:spcAft>
              <a:buClr>
                <a:srgbClr val="000000"/>
              </a:buClr>
              <a:buSzPts val="4800"/>
              <a:buFont typeface="Arial"/>
              <a:buNone/>
            </a:pPr>
            <a:endParaRPr sz="4800" b="1" i="0" u="none" strike="noStrike" cap="none" dirty="0">
              <a:solidFill>
                <a:srgbClr val="000000"/>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rgbClr val="000000"/>
              </a:buClr>
              <a:buSzPts val="4800"/>
              <a:buFont typeface="Arial"/>
              <a:buNone/>
            </a:pPr>
            <a:r>
              <a:rPr lang="en-US" sz="4800" b="1" i="0" u="none" strike="noStrike" cap="none" dirty="0">
                <a:solidFill>
                  <a:srgbClr val="000000"/>
                </a:solidFill>
                <a:latin typeface="Times New Roman"/>
                <a:ea typeface="Times New Roman"/>
                <a:cs typeface="Times New Roman"/>
                <a:sym typeface="Times New Roman"/>
              </a:rPr>
              <a:t>Next Steps/Final Design:</a:t>
            </a:r>
            <a:endParaRPr sz="4800" b="1" i="0" u="none" strike="noStrike" cap="none" dirty="0">
              <a:solidFill>
                <a:srgbClr val="000000"/>
              </a:solidFill>
              <a:latin typeface="Times New Roman"/>
              <a:ea typeface="Times New Roman"/>
              <a:cs typeface="Times New Roman"/>
              <a:sym typeface="Times New Roman"/>
            </a:endParaRPr>
          </a:p>
          <a:p>
            <a:pPr marL="0" marR="228600" lvl="0" indent="0" algn="l" rtl="0">
              <a:lnSpc>
                <a:spcPct val="200000"/>
              </a:lnSpc>
              <a:spcBef>
                <a:spcPts val="0"/>
              </a:spcBef>
              <a:spcAft>
                <a:spcPts val="0"/>
              </a:spcAft>
              <a:buClr>
                <a:srgbClr val="000000"/>
              </a:buClr>
              <a:buSzPts val="4800"/>
              <a:buFont typeface="Arial"/>
              <a:buNone/>
            </a:pPr>
            <a:r>
              <a:rPr lang="en-US" sz="4800" b="0" i="0" u="none" strike="noStrike" cap="none" dirty="0">
                <a:solidFill>
                  <a:srgbClr val="000000"/>
                </a:solidFill>
                <a:latin typeface="Times New Roman"/>
                <a:ea typeface="Times New Roman"/>
                <a:cs typeface="Times New Roman"/>
                <a:sym typeface="Times New Roman"/>
              </a:rPr>
              <a:t>	Due to the prototype’s mixed results, the next steps are to create a more appealing device that requires more effort on the colobus’ part to receive their food. Starting with the capsules, there are four capsules designed similarly to those used in the prototype, being 0.9144 meter (A), 0.9144 meter (A), and 0.6096 meter (B) in length, each with a 15.34 cm diameter and with the PVC being 0.75 cm thick. The remaining 0.6096 meter piece of PVC being cut into two separate 0.3048 meter (C) pieces that will have open holes, being open holed cylinders rather than closed capsules. Similar to the original second design, the three larger ones (both As and B) will be hung spread out 3.556 meters apart from each other. Like the prototype, each capsule will have two parallel 2.9 cm holes cut central into them so that 1.9 cm thick sisal rope can be strung through them to act as central tension points for the capsules to hand and spin from. Likewise to the prototype these capsules will also have many 5.1 cm holes throughout them. </a:t>
            </a:r>
            <a:endParaRPr sz="4800" b="0" i="0" u="none" strike="noStrike" cap="none" dirty="0">
              <a:solidFill>
                <a:srgbClr val="000000"/>
              </a:solidFill>
              <a:latin typeface="Times New Roman"/>
              <a:ea typeface="Times New Roman"/>
              <a:cs typeface="Times New Roman"/>
              <a:sym typeface="Times New Roman"/>
            </a:endParaRPr>
          </a:p>
        </p:txBody>
      </p:sp>
      <p:sp>
        <p:nvSpPr>
          <p:cNvPr id="5" name="Shape 189"/>
          <p:cNvSpPr txBox="1">
            <a:spLocks noGrp="1"/>
          </p:cNvSpPr>
          <p:nvPr>
            <p:ph type="body" idx="1"/>
          </p:nvPr>
        </p:nvSpPr>
        <p:spPr>
          <a:xfrm>
            <a:off x="568971" y="4186990"/>
            <a:ext cx="41359453" cy="11261557"/>
          </a:xfrm>
          <a:prstGeom prst="rect">
            <a:avLst/>
          </a:prstGeom>
          <a:noFill/>
          <a:ln>
            <a:noFill/>
          </a:ln>
        </p:spPr>
        <p:txBody>
          <a:bodyPr spcFirstLastPara="1" wrap="square" lIns="487600" tIns="487600" rIns="487600" bIns="487600" anchor="t" anchorCtr="0">
            <a:noAutofit/>
          </a:bodyPr>
          <a:lstStyle/>
          <a:p>
            <a:pPr marL="0" marR="0" lvl="0" indent="0" algn="l" rtl="0">
              <a:lnSpc>
                <a:spcPct val="200000"/>
              </a:lnSpc>
              <a:spcBef>
                <a:spcPts val="0"/>
              </a:spcBef>
              <a:spcAft>
                <a:spcPts val="8500"/>
              </a:spcAft>
              <a:buClr>
                <a:schemeClr val="dk2"/>
              </a:buClr>
              <a:buSzPts val="9600"/>
              <a:buFont typeface="Arial"/>
              <a:buNone/>
            </a:pPr>
            <a:r>
              <a:rPr lang="en-US" sz="4800" dirty="0">
                <a:solidFill>
                  <a:schemeClr val="dk1"/>
                </a:solidFill>
                <a:latin typeface="Times New Roman"/>
                <a:ea typeface="Times New Roman"/>
                <a:cs typeface="Times New Roman"/>
                <a:sym typeface="Times New Roman"/>
              </a:rPr>
              <a:t>	</a:t>
            </a:r>
            <a:r>
              <a:rPr lang="en-US" sz="4800" b="0" i="0" u="none" strike="noStrike" cap="none" dirty="0" smtClean="0">
                <a:solidFill>
                  <a:schemeClr val="dk1"/>
                </a:solidFill>
                <a:latin typeface="Times New Roman"/>
                <a:ea typeface="Times New Roman"/>
                <a:cs typeface="Times New Roman"/>
                <a:sym typeface="Times New Roman"/>
              </a:rPr>
              <a:t>Upon adding the feeder </a:t>
            </a:r>
            <a:r>
              <a:rPr lang="en-US" sz="4800" dirty="0" smtClean="0">
                <a:solidFill>
                  <a:schemeClr val="dk1"/>
                </a:solidFill>
                <a:latin typeface="Times New Roman"/>
                <a:ea typeface="Times New Roman"/>
                <a:cs typeface="Times New Roman"/>
                <a:sym typeface="Times New Roman"/>
              </a:rPr>
              <a:t>enrichment to the colobus enclosure, there was a significant and obvious increase in physical activity and social interactions. Before the feeder was created, food was given to the colobi in a way that wasn’t challenging and did not promote physical activity beyond traveling to the food. The colobi used the feeder and expressed intrigue in it. During the colobus’ vegetable-only meal, they appeared to be excited (despite the lack of treats or high-value foods). Throughout the testing period, the colobi rotated all five tubes in an attempt to get kale and climbed on the ropes suspending them sporadically.</a:t>
            </a:r>
            <a:r>
              <a:rPr lang="en-US" sz="4800" dirty="0">
                <a:solidFill>
                  <a:schemeClr val="dk1"/>
                </a:solidFill>
                <a:latin typeface="Times New Roman"/>
                <a:ea typeface="Times New Roman"/>
                <a:cs typeface="Times New Roman"/>
                <a:sym typeface="Times New Roman"/>
              </a:rPr>
              <a:t> </a:t>
            </a:r>
            <a:r>
              <a:rPr lang="en-US" sz="4800" b="0" i="0" u="none" strike="noStrike" cap="none" dirty="0" smtClean="0">
                <a:solidFill>
                  <a:schemeClr val="dk1"/>
                </a:solidFill>
                <a:latin typeface="Times New Roman"/>
                <a:ea typeface="Times New Roman"/>
                <a:cs typeface="Times New Roman"/>
                <a:sym typeface="Times New Roman"/>
              </a:rPr>
              <a:t>As the colobi interacted </a:t>
            </a:r>
            <a:r>
              <a:rPr lang="en-US" sz="4800" b="0" i="0" u="none" strike="noStrike" cap="none" dirty="0">
                <a:solidFill>
                  <a:schemeClr val="dk1"/>
                </a:solidFill>
                <a:latin typeface="Times New Roman"/>
                <a:ea typeface="Times New Roman"/>
                <a:cs typeface="Times New Roman"/>
                <a:sym typeface="Times New Roman"/>
              </a:rPr>
              <a:t>with the enrichment, they received a significant amount of exercise, balancing on the ropes and climbing </a:t>
            </a:r>
            <a:r>
              <a:rPr lang="en-US" sz="4800" b="0" i="0" u="none" strike="noStrike" cap="none" dirty="0" smtClean="0">
                <a:solidFill>
                  <a:schemeClr val="dk1"/>
                </a:solidFill>
                <a:latin typeface="Times New Roman"/>
                <a:ea typeface="Times New Roman"/>
                <a:cs typeface="Times New Roman"/>
                <a:sym typeface="Times New Roman"/>
              </a:rPr>
              <a:t>to reach their food. As time progresses, the enrichment is expected to aid the zookeepers in their endeavors to mange the weight and exercise of the primates. Through continued use of exercise promoting feeders, Sadie should lose weight, and the males: Darby, Ray, and Adam, should gain muscle mass. </a:t>
            </a:r>
          </a:p>
        </p:txBody>
      </p:sp>
      <p:sp>
        <p:nvSpPr>
          <p:cNvPr id="3" name="TextBox 2"/>
          <p:cNvSpPr txBox="1"/>
          <p:nvPr/>
        </p:nvSpPr>
        <p:spPr>
          <a:xfrm>
            <a:off x="799198" y="3771491"/>
            <a:ext cx="3561347"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Analysis</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p>
            <a:pPr marL="0" marR="0" lvl="0" indent="0" algn="l" rtl="0">
              <a:lnSpc>
                <a:spcPct val="100000"/>
              </a:lnSpc>
              <a:spcBef>
                <a:spcPts val="0"/>
              </a:spcBef>
              <a:spcAft>
                <a:spcPts val="0"/>
              </a:spcAft>
              <a:buClr>
                <a:schemeClr val="dk1"/>
              </a:buClr>
              <a:buSzPts val="14900"/>
              <a:buFont typeface="Arial"/>
              <a:buNone/>
            </a:pPr>
            <a:r>
              <a:rPr lang="en-US" sz="14900" b="0" i="0" u="none" strike="noStrike" cap="none">
                <a:solidFill>
                  <a:schemeClr val="dk1"/>
                </a:solidFill>
                <a:latin typeface="Times New Roman"/>
                <a:ea typeface="Times New Roman"/>
                <a:cs typeface="Times New Roman"/>
                <a:sym typeface="Times New Roman"/>
              </a:rPr>
              <a:t>Results</a:t>
            </a:r>
            <a:endParaRPr sz="14900" b="0" i="0" u="none" strike="noStrike" cap="none">
              <a:solidFill>
                <a:schemeClr val="dk1"/>
              </a:solidFill>
              <a:latin typeface="Times New Roman"/>
              <a:ea typeface="Times New Roman"/>
              <a:cs typeface="Times New Roman"/>
              <a:sym typeface="Times New Roman"/>
            </a:endParaRPr>
          </a:p>
        </p:txBody>
      </p:sp>
      <p:pic>
        <p:nvPicPr>
          <p:cNvPr id="201" name="Shape 201"/>
          <p:cNvPicPr preferRelativeResize="0"/>
          <p:nvPr/>
        </p:nvPicPr>
        <p:blipFill rotWithShape="1">
          <a:blip r:embed="rId3">
            <a:alphaModFix/>
          </a:blip>
          <a:srcRect/>
          <a:stretch/>
        </p:blipFill>
        <p:spPr>
          <a:xfrm>
            <a:off x="5426375" y="37040391"/>
            <a:ext cx="3943350" cy="2962275"/>
          </a:xfrm>
          <a:prstGeom prst="rect">
            <a:avLst/>
          </a:prstGeom>
          <a:noFill/>
          <a:ln>
            <a:noFill/>
          </a:ln>
        </p:spPr>
      </p:pic>
      <p:sp>
        <p:nvSpPr>
          <p:cNvPr id="202" name="Shape 202"/>
          <p:cNvSpPr txBox="1"/>
          <p:nvPr/>
        </p:nvSpPr>
        <p:spPr>
          <a:xfrm>
            <a:off x="2891813" y="6513560"/>
            <a:ext cx="36346501" cy="20659201"/>
          </a:xfrm>
          <a:prstGeom prst="rect">
            <a:avLst/>
          </a:prstGeom>
          <a:noFill/>
          <a:ln>
            <a:noFill/>
          </a:ln>
        </p:spPr>
        <p:txBody>
          <a:bodyPr spcFirstLastPara="1" wrap="square" lIns="91425" tIns="91425" rIns="91425" bIns="91425" anchor="ctr" anchorCtr="0">
            <a:noAutofit/>
          </a:bodyPr>
          <a:lstStyle/>
          <a:p>
            <a:pPr marL="0" marR="0" lvl="0" indent="0" algn="l" rtl="0">
              <a:lnSpc>
                <a:spcPct val="200000"/>
              </a:lnSpc>
              <a:spcBef>
                <a:spcPts val="0"/>
              </a:spcBef>
              <a:spcAft>
                <a:spcPts val="0"/>
              </a:spcAft>
              <a:buClr>
                <a:srgbClr val="000000"/>
              </a:buClr>
              <a:buSzPts val="9600"/>
              <a:buFont typeface="Arial"/>
              <a:buNone/>
            </a:pPr>
            <a:r>
              <a:rPr lang="en-US" sz="4800" b="0" i="0" u="none" strike="noStrike" cap="none" dirty="0">
                <a:solidFill>
                  <a:srgbClr val="000000"/>
                </a:solidFill>
                <a:latin typeface="Times New Roman"/>
                <a:ea typeface="Times New Roman"/>
                <a:cs typeface="Times New Roman"/>
                <a:sym typeface="Times New Roman"/>
              </a:rPr>
              <a:t>The colobus increased their locomotive movements with the enrichment compared to without the enrichment (6 locomotive movements in the first five minutes without the enrichment compared to 15 locomotive movements in the first five minutes with the enrichment) the ratio between non-social behavior and locomotive and social behavior went from 1:1 to 28:27 respectively. </a:t>
            </a:r>
            <a:endParaRPr sz="4800" b="1"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Shape 207"/>
          <p:cNvGraphicFramePr/>
          <p:nvPr/>
        </p:nvGraphicFramePr>
        <p:xfrm>
          <a:off x="0" y="0"/>
          <a:ext cx="20586050" cy="32506920"/>
        </p:xfrm>
        <a:graphic>
          <a:graphicData uri="http://schemas.openxmlformats.org/drawingml/2006/table">
            <a:tbl>
              <a:tblPr>
                <a:noFill/>
                <a:tableStyleId>{985FCC5C-0A80-4866-971A-44CC2564051E}</a:tableStyleId>
              </a:tblPr>
              <a:tblGrid>
                <a:gridCol w="3562975">
                  <a:extLst>
                    <a:ext uri="{9D8B030D-6E8A-4147-A177-3AD203B41FA5}">
                      <a16:colId xmlns:a16="http://schemas.microsoft.com/office/drawing/2014/main" val="20000"/>
                    </a:ext>
                  </a:extLst>
                </a:gridCol>
                <a:gridCol w="4948575">
                  <a:extLst>
                    <a:ext uri="{9D8B030D-6E8A-4147-A177-3AD203B41FA5}">
                      <a16:colId xmlns:a16="http://schemas.microsoft.com/office/drawing/2014/main" val="20001"/>
                    </a:ext>
                  </a:extLst>
                </a:gridCol>
                <a:gridCol w="5938275">
                  <a:extLst>
                    <a:ext uri="{9D8B030D-6E8A-4147-A177-3AD203B41FA5}">
                      <a16:colId xmlns:a16="http://schemas.microsoft.com/office/drawing/2014/main" val="20002"/>
                    </a:ext>
                  </a:extLst>
                </a:gridCol>
                <a:gridCol w="6136225">
                  <a:extLst>
                    <a:ext uri="{9D8B030D-6E8A-4147-A177-3AD203B41FA5}">
                      <a16:colId xmlns:a16="http://schemas.microsoft.com/office/drawing/2014/main" val="20003"/>
                    </a:ext>
                  </a:extLst>
                </a:gridCol>
              </a:tblGrid>
              <a:tr h="60017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Time</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Social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Non-Social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Locomotive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0:00 - 0:30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0:30 - 1:00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(s****)</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PA (s)</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1:00 - 1:30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1:30 - 2:00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2:00 - 2:30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 (s), E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CR (s,a) </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2:30 - 3:00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3:00 - 3:30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3:30 - 4:00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4:00 - 4:30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4:30 - 5:00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PA (d**), Ro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5:00 - 5:30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CR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5:30 - 6:00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Ro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6:00 - 6:30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6:30 - 7:00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7:00 - 7:30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7:30 - 8:00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H (a), PA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8:00 - 8:30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8:30 - 9:00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9:00 - 9:30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9:30 - 10:00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L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10:00 - 10:30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10:30 - 11:00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PA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11:00 - 11:30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11:30 - 12:00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12:00 - 12:30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CR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1087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12:30 - 13:00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dirty="0">
                          <a:solidFill>
                            <a:srgbClr val="000000"/>
                          </a:solidFill>
                          <a:latin typeface="Times New Roman"/>
                          <a:ea typeface="Times New Roman"/>
                          <a:cs typeface="Times New Roman"/>
                          <a:sym typeface="Times New Roman"/>
                        </a:rPr>
                        <a:t>CR (a)</a:t>
                      </a:r>
                      <a:endParaRPr sz="36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208" name="Shape 208"/>
          <p:cNvGraphicFramePr/>
          <p:nvPr/>
        </p:nvGraphicFramePr>
        <p:xfrm>
          <a:off x="21620748" y="0"/>
          <a:ext cx="22270450" cy="32918450"/>
        </p:xfrm>
        <a:graphic>
          <a:graphicData uri="http://schemas.openxmlformats.org/drawingml/2006/table">
            <a:tbl>
              <a:tblPr>
                <a:noFill/>
                <a:tableStyleId>{985FCC5C-0A80-4866-971A-44CC2564051E}</a:tableStyleId>
              </a:tblPr>
              <a:tblGrid>
                <a:gridCol w="3854500">
                  <a:extLst>
                    <a:ext uri="{9D8B030D-6E8A-4147-A177-3AD203B41FA5}">
                      <a16:colId xmlns:a16="http://schemas.microsoft.com/office/drawing/2014/main" val="20000"/>
                    </a:ext>
                  </a:extLst>
                </a:gridCol>
                <a:gridCol w="5353475">
                  <a:extLst>
                    <a:ext uri="{9D8B030D-6E8A-4147-A177-3AD203B41FA5}">
                      <a16:colId xmlns:a16="http://schemas.microsoft.com/office/drawing/2014/main" val="20001"/>
                    </a:ext>
                  </a:extLst>
                </a:gridCol>
                <a:gridCol w="6424175">
                  <a:extLst>
                    <a:ext uri="{9D8B030D-6E8A-4147-A177-3AD203B41FA5}">
                      <a16:colId xmlns:a16="http://schemas.microsoft.com/office/drawing/2014/main" val="20002"/>
                    </a:ext>
                  </a:extLst>
                </a:gridCol>
                <a:gridCol w="6638300">
                  <a:extLst>
                    <a:ext uri="{9D8B030D-6E8A-4147-A177-3AD203B41FA5}">
                      <a16:colId xmlns:a16="http://schemas.microsoft.com/office/drawing/2014/main" val="20003"/>
                    </a:ext>
                  </a:extLst>
                </a:gridCol>
              </a:tblGrid>
              <a:tr h="910250">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Time</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Social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Non-Social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Locomotive Behavior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0:00 - 0:30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(r,d**), C(r), PA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0:30 - 1:00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(d), CR (d), PA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1:00 - 1:30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1:30 - 2:00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2:00 - 2:30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PA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2:30 - 3:00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3:00 - 3:30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910250">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3:30 - 4:00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PS (r,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(r, a), C (r), PA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4:00 - 4:30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4:30 - 5:00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(r)</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5:00 - 5:30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 (a) </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910250">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5:30 - 6:00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F (a,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H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PA (a), C (a), J(d), CR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6:00 - 6:30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H (a), E (a,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6:30 - 7:00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7:00 - 7:30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(a), L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7:30 - 8:00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L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8:00 - 8:30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E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J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8:30 - 9:00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CR (a), J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9:00 - 9:30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L (d)</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C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626525">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9:30 - 10:00</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L (a)</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3600" u="none" strike="noStrike" cap="none"/>
                        <a:t/>
                      </a:r>
                      <a:br>
                        <a:rPr lang="en-US" sz="3600" u="none" strike="noStrike" cap="none"/>
                      </a:b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910250">
                <a:tc>
                  <a:txBody>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Times New Roman"/>
                          <a:ea typeface="Times New Roman"/>
                          <a:cs typeface="Times New Roman"/>
                          <a:sym typeface="Times New Roman"/>
                        </a:rPr>
                        <a:t>Total</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4</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28</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Times New Roman"/>
                          <a:ea typeface="Times New Roman"/>
                          <a:cs typeface="Times New Roman"/>
                          <a:sym typeface="Times New Roman"/>
                        </a:rPr>
                        <a:t>25</a:t>
                      </a:r>
                      <a:endParaRPr sz="3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
        <p:nvSpPr>
          <p:cNvPr id="209" name="Shape 209"/>
          <p:cNvSpPr/>
          <p:nvPr/>
        </p:nvSpPr>
        <p:spPr>
          <a:xfrm>
            <a:off x="21620748" y="-759504"/>
            <a:ext cx="164458717" cy="28623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6000"/>
              <a:buFont typeface="Arial"/>
              <a:buNone/>
            </a:pPr>
            <a:r>
              <a:rPr lang="en-US" sz="6000" b="0" i="0" u="none" strike="noStrike" cap="none">
                <a:solidFill>
                  <a:schemeClr val="dk1"/>
                </a:solidFill>
                <a:latin typeface="Arial"/>
                <a:ea typeface="Arial"/>
                <a:cs typeface="Arial"/>
                <a:sym typeface="Arial"/>
              </a:rPr>
              <a:t/>
            </a:r>
            <a:br>
              <a:rPr lang="en-US" sz="6000" b="0" i="0" u="none" strike="noStrike" cap="none">
                <a:solidFill>
                  <a:schemeClr val="dk1"/>
                </a:solidFill>
                <a:latin typeface="Arial"/>
                <a:ea typeface="Arial"/>
                <a:cs typeface="Arial"/>
                <a:sym typeface="Arial"/>
              </a:rPr>
            </a:br>
            <a:endParaRPr sz="6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1793</Words>
  <Application>Microsoft Office PowerPoint</Application>
  <PresentationFormat>Custom</PresentationFormat>
  <Paragraphs>323</Paragraphs>
  <Slides>16</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Times New Roman</vt:lpstr>
      <vt:lpstr>Office Theme</vt:lpstr>
      <vt:lpstr>Simple Light</vt:lpstr>
      <vt:lpstr>PowerPoint Presentation</vt:lpstr>
      <vt:lpstr>Prototype Wireframe Picture</vt:lpstr>
      <vt:lpstr>Intro/Purpose</vt:lpstr>
      <vt:lpstr>Background/Literature Review</vt:lpstr>
      <vt:lpstr>Methodology </vt:lpstr>
      <vt:lpstr>Analysis</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 Ramm</dc:creator>
  <cp:lastModifiedBy>Chandler Sanchez</cp:lastModifiedBy>
  <cp:revision>15</cp:revision>
  <dcterms:modified xsi:type="dcterms:W3CDTF">2018-04-26T20:44:56Z</dcterms:modified>
</cp:coreProperties>
</file>