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239" autoAdjust="0"/>
    <p:restoredTop sz="90758" autoAdjust="0"/>
  </p:normalViewPr>
  <p:slideViewPr>
    <p:cSldViewPr>
      <p:cViewPr varScale="1">
        <p:scale>
          <a:sx n="22" d="100"/>
          <a:sy n="22" d="100"/>
        </p:scale>
        <p:origin x="2550" y="7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424444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129670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25967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34405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209365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41818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A1218-13B9-4B8E-B7FF-03A943F57409}"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91342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A1218-13B9-4B8E-B7FF-03A943F57409}"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173471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A1218-13B9-4B8E-B7FF-03A943F57409}"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9526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282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a:p>
        </p:txBody>
      </p:sp>
    </p:spTree>
    <p:extLst>
      <p:ext uri="{BB962C8B-B14F-4D97-AF65-F5344CB8AC3E}">
        <p14:creationId xmlns:p14="http://schemas.microsoft.com/office/powerpoint/2010/main" val="339072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E3A1218-13B9-4B8E-B7FF-03A943F57409}" type="datetimeFigureOut">
              <a:rPr lang="en-US" smtClean="0"/>
              <a:t>4/26/2018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0828DB2-A1CA-451C-8EF8-AD3D77851572}" type="slidenum">
              <a:rPr lang="en-US" smtClean="0"/>
              <a:t>‹#›</a:t>
            </a:fld>
            <a:endParaRPr lang="en-US"/>
          </a:p>
        </p:txBody>
      </p:sp>
    </p:spTree>
    <p:extLst>
      <p:ext uri="{BB962C8B-B14F-4D97-AF65-F5344CB8AC3E}">
        <p14:creationId xmlns:p14="http://schemas.microsoft.com/office/powerpoint/2010/main" val="144630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www.cde.state.co.us/contentareas/ccss_in_the_colorado_standards" TargetMode="Externa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nap.edu/read/13165/chapter/1" TargetMode="External"/><Relationship Id="rId11" Type="http://schemas.openxmlformats.org/officeDocument/2006/relationships/image" Target="../media/image6.JPG"/><Relationship Id="rId5" Type="http://schemas.openxmlformats.org/officeDocument/2006/relationships/hyperlink" Target="http://www.careercornerstone.org/healthcare/healthcare.htm" TargetMode="External"/><Relationship Id="rId10" Type="http://schemas.openxmlformats.org/officeDocument/2006/relationships/image" Target="../media/image5.JPG"/><Relationship Id="rId4" Type="http://schemas.openxmlformats.org/officeDocument/2006/relationships/hyperlink" Target="https://www.cde.state.co.us/coscience" TargetMode="Externa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308610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4267200"/>
            <a:ext cx="42672000" cy="381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15575" y="1666964"/>
            <a:ext cx="23241000" cy="1200329"/>
          </a:xfrm>
          <a:prstGeom prst="rect">
            <a:avLst/>
          </a:prstGeom>
          <a:noFill/>
        </p:spPr>
        <p:txBody>
          <a:bodyPr wrap="square" rtlCol="0">
            <a:spAutoFit/>
          </a:bodyPr>
          <a:lstStyle/>
          <a:p>
            <a:pPr algn="ctr"/>
            <a:r>
              <a:rPr lang="en-US" sz="7200" dirty="0" smtClean="0">
                <a:latin typeface="Arial Black" panose="020B0A04020102020204" pitchFamily="34" charset="0"/>
              </a:rPr>
              <a:t>Science Saturday</a:t>
            </a:r>
            <a:endParaRPr lang="en-US" sz="7200" dirty="0">
              <a:latin typeface="Arial Black" panose="020B0A04020102020204" pitchFamily="34" charset="0"/>
            </a:endParaRPr>
          </a:p>
        </p:txBody>
      </p:sp>
      <p:sp>
        <p:nvSpPr>
          <p:cNvPr id="10" name="TextBox 9"/>
          <p:cNvSpPr txBox="1"/>
          <p:nvPr/>
        </p:nvSpPr>
        <p:spPr>
          <a:xfrm>
            <a:off x="1219200" y="2867293"/>
            <a:ext cx="42138600" cy="1015663"/>
          </a:xfrm>
          <a:prstGeom prst="rect">
            <a:avLst/>
          </a:prstGeom>
          <a:noFill/>
          <a:ln w="3175">
            <a:solidFill>
              <a:schemeClr val="tx1"/>
            </a:solidFill>
          </a:ln>
        </p:spPr>
        <p:txBody>
          <a:bodyPr wrap="square" rtlCol="0">
            <a:spAutoFit/>
          </a:bodyPr>
          <a:lstStyle/>
          <a:p>
            <a:pPr algn="ctr"/>
            <a:r>
              <a:rPr lang="en-US" sz="6000" smtClean="0">
                <a:latin typeface="Arial Black" panose="020B0A04020102020204" pitchFamily="34" charset="0"/>
              </a:rPr>
              <a:t>An Introductory </a:t>
            </a:r>
            <a:r>
              <a:rPr lang="en-US" sz="6000" dirty="0" smtClean="0">
                <a:latin typeface="Arial Black" panose="020B0A04020102020204" pitchFamily="34" charset="0"/>
              </a:rPr>
              <a:t>Biomedical Sciences Event</a:t>
            </a:r>
            <a:endParaRPr lang="en-US" sz="6000" dirty="0">
              <a:latin typeface="Arial Black" panose="020B0A04020102020204" pitchFamily="34" charset="0"/>
            </a:endParaRPr>
          </a:p>
        </p:txBody>
      </p:sp>
      <p:sp>
        <p:nvSpPr>
          <p:cNvPr id="12" name="Rectangle 11"/>
          <p:cNvSpPr/>
          <p:nvPr/>
        </p:nvSpPr>
        <p:spPr>
          <a:xfrm>
            <a:off x="1257300" y="5105400"/>
            <a:ext cx="1356360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Purpose/Introduction</a:t>
            </a:r>
          </a:p>
          <a:p>
            <a:r>
              <a:rPr lang="en-US" sz="3600" dirty="0" smtClean="0">
                <a:solidFill>
                  <a:schemeClr val="tx1"/>
                </a:solidFill>
              </a:rPr>
              <a:t>Science Saturday’s sole purpose was to get incoming freshmen involved with the Biomedical Pathway STEM has to offer. The goal was to produce activities that mimic those found throughout the pathway, such as forensic techniques, critical thinking skills, and general biology. The children were able to get a feel for the Biomedical Pathway and allowed </a:t>
            </a:r>
            <a:r>
              <a:rPr lang="en-US" sz="3600" b="1" dirty="0" smtClean="0">
                <a:solidFill>
                  <a:schemeClr val="tx1"/>
                </a:solidFill>
              </a:rPr>
              <a:t>us </a:t>
            </a:r>
            <a:r>
              <a:rPr lang="en-US" sz="3600" dirty="0" smtClean="0">
                <a:solidFill>
                  <a:schemeClr val="tx1"/>
                </a:solidFill>
              </a:rPr>
              <a:t>to determine the most receptive teaching style.</a:t>
            </a:r>
          </a:p>
          <a:p>
            <a:pPr algn="ctr"/>
            <a:endParaRPr lang="en-US" dirty="0">
              <a:solidFill>
                <a:schemeClr val="tx1"/>
              </a:solidFill>
            </a:endParaRPr>
          </a:p>
        </p:txBody>
      </p:sp>
      <p:sp>
        <p:nvSpPr>
          <p:cNvPr id="13" name="Rectangle 12"/>
          <p:cNvSpPr/>
          <p:nvPr/>
        </p:nvSpPr>
        <p:spPr>
          <a:xfrm>
            <a:off x="1257300" y="11915092"/>
            <a:ext cx="13563600" cy="8839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r>
              <a:rPr lang="en-US" sz="6000" b="1" dirty="0" smtClean="0">
                <a:solidFill>
                  <a:schemeClr val="tx1"/>
                </a:solidFill>
              </a:rPr>
              <a:t>Background/Literature Review</a:t>
            </a:r>
          </a:p>
          <a:p>
            <a:r>
              <a:rPr lang="en-US" sz="3600" dirty="0" smtClean="0">
                <a:solidFill>
                  <a:schemeClr val="tx1"/>
                </a:solidFill>
              </a:rPr>
              <a:t>Other programs have been held at Northglenn High School to acclimate incoming 9</a:t>
            </a:r>
            <a:r>
              <a:rPr lang="en-US" sz="3600" baseline="30000" dirty="0" smtClean="0">
                <a:solidFill>
                  <a:schemeClr val="tx1"/>
                </a:solidFill>
              </a:rPr>
              <a:t>th</a:t>
            </a:r>
            <a:r>
              <a:rPr lang="en-US" sz="3600" dirty="0" smtClean="0">
                <a:solidFill>
                  <a:schemeClr val="tx1"/>
                </a:solidFill>
              </a:rPr>
              <a:t> graders, such as Camp Ignition. However, this camp focused primarily on the engineering pathway and problem based learning that Northglenn has to offer. While the activities presented at this event reflect PLTW’s curriculum, they lack emphasis in biomedical sciences. As the biomedical sciences pathway is a large part of STEM at Northglenn High School, the developers felt there should be an event that fairly portrays the activities offered within the pathway.</a:t>
            </a:r>
          </a:p>
          <a:p>
            <a:pPr algn="ctr"/>
            <a:endParaRPr lang="en-US" sz="4300"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4" name="Rectangle 13"/>
          <p:cNvSpPr/>
          <p:nvPr/>
        </p:nvSpPr>
        <p:spPr>
          <a:xfrm>
            <a:off x="1219200" y="21500641"/>
            <a:ext cx="13563600" cy="90449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endParaRPr lang="en-US" sz="6600" b="1" dirty="0">
              <a:solidFill>
                <a:schemeClr val="tx1"/>
              </a:solidFill>
            </a:endParaRPr>
          </a:p>
          <a:p>
            <a:pPr algn="ctr"/>
            <a:r>
              <a:rPr lang="en-US" sz="6000" b="1" dirty="0" smtClean="0">
                <a:solidFill>
                  <a:schemeClr val="tx1"/>
                </a:solidFill>
              </a:rPr>
              <a:t>Methodology</a:t>
            </a:r>
            <a:endParaRPr lang="en-US" sz="6000" b="1" dirty="0">
              <a:solidFill>
                <a:schemeClr val="tx1"/>
              </a:solidFill>
            </a:endParaRPr>
          </a:p>
          <a:p>
            <a:pPr algn="ctr"/>
            <a:endParaRPr lang="en-US" sz="800" dirty="0" smtClean="0">
              <a:solidFill>
                <a:schemeClr val="tx1"/>
              </a:solidFill>
            </a:endParaRPr>
          </a:p>
          <a:p>
            <a:r>
              <a:rPr lang="en-US" sz="3600" dirty="0" smtClean="0">
                <a:solidFill>
                  <a:schemeClr val="tx1"/>
                </a:solidFill>
              </a:rPr>
              <a:t>Science Saturday was held on March 10</a:t>
            </a:r>
            <a:r>
              <a:rPr lang="en-US" sz="3600" baseline="30000" dirty="0" smtClean="0">
                <a:solidFill>
                  <a:schemeClr val="tx1"/>
                </a:solidFill>
              </a:rPr>
              <a:t>th</a:t>
            </a:r>
            <a:r>
              <a:rPr lang="en-US" sz="3600" dirty="0" smtClean="0">
                <a:solidFill>
                  <a:schemeClr val="tx1"/>
                </a:solidFill>
              </a:rPr>
              <a:t> of 2018 in the STEM wing of Northglenn High School. The event was held from 12:30 – 4:00 pm. Upon arrival, students took a pre quiz to test their current knowledge and after all were complete, students went to start the first activity, the DNA workshop</a:t>
            </a:r>
            <a:r>
              <a:rPr lang="en-US" sz="3600" dirty="0">
                <a:solidFill>
                  <a:schemeClr val="tx1"/>
                </a:solidFill>
              </a:rPr>
              <a:t>.</a:t>
            </a:r>
            <a:r>
              <a:rPr lang="en-US" sz="3600" dirty="0" smtClean="0">
                <a:solidFill>
                  <a:schemeClr val="tx1"/>
                </a:solidFill>
              </a:rPr>
              <a:t> Students extracted the DNA of a banana and built a DNA model composed of gummy bears and </a:t>
            </a:r>
            <a:r>
              <a:rPr lang="en-US" sz="3600" dirty="0" err="1" smtClean="0">
                <a:solidFill>
                  <a:schemeClr val="tx1"/>
                </a:solidFill>
              </a:rPr>
              <a:t>twizzlers</a:t>
            </a:r>
            <a:r>
              <a:rPr lang="en-US" sz="3600" dirty="0" smtClean="0">
                <a:solidFill>
                  <a:schemeClr val="tx1"/>
                </a:solidFill>
              </a:rPr>
              <a:t>. Directly following this workshop, students participated in a vitals workshop that demonstrated the structure and functionality of the heart. The third workshop taught students about the history of suturing, as well as various techniques. Students were able to practice these techniques on their own by suturing the skin of a banana. The final workshop simulated a criminal investigation in which students identified a suspect and presented their findings. The students took a post test following the last activity.</a:t>
            </a: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5" name="Rectangle 14"/>
          <p:cNvSpPr/>
          <p:nvPr/>
        </p:nvSpPr>
        <p:spPr>
          <a:xfrm>
            <a:off x="15506700" y="5105400"/>
            <a:ext cx="13563600" cy="1554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Prototype</a:t>
            </a:r>
          </a:p>
          <a:p>
            <a:pPr algn="ctr"/>
            <a:r>
              <a:rPr lang="en-US" sz="6000" b="1" dirty="0" smtClean="0">
                <a:solidFill>
                  <a:schemeClr val="tx1"/>
                </a:solidFill>
              </a:rPr>
              <a:t>Wireframe</a:t>
            </a:r>
          </a:p>
          <a:p>
            <a:pPr algn="ctr"/>
            <a:r>
              <a:rPr lang="en-US" sz="6000" b="1" dirty="0" smtClean="0">
                <a:solidFill>
                  <a:schemeClr val="tx1"/>
                </a:solidFill>
              </a:rPr>
              <a:t>Pictures</a:t>
            </a:r>
          </a:p>
        </p:txBody>
      </p:sp>
      <p:sp>
        <p:nvSpPr>
          <p:cNvPr id="17" name="Rectangle 16"/>
          <p:cNvSpPr/>
          <p:nvPr/>
        </p:nvSpPr>
        <p:spPr>
          <a:xfrm>
            <a:off x="15506700" y="21500641"/>
            <a:ext cx="13563600" cy="9044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r>
              <a:rPr lang="en-US" sz="6000" b="1" dirty="0" smtClean="0">
                <a:solidFill>
                  <a:schemeClr val="tx1"/>
                </a:solidFill>
              </a:rPr>
              <a:t>Analysis and Next Steps</a:t>
            </a:r>
          </a:p>
          <a:p>
            <a:r>
              <a:rPr lang="en-US" sz="3600" dirty="0" smtClean="0">
                <a:solidFill>
                  <a:schemeClr val="tx1"/>
                </a:solidFill>
              </a:rPr>
              <a:t>To determine how effective the activities were, students were given both a pre and post quiz that covered topics that were to be taught at the event. Based on the overall increase in score, the event yielded useful, meaningful information to the students. The average score of the post quiz when compared to the pre quiz increased by 2.25 points. When taking into account that the students only worked with the material for ~3 hours, this is a significant increase. In future years, the event can be opened up to a wider range of students, allowing them to be introduced to STEM.</a:t>
            </a: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8" name="Rectangle 17"/>
          <p:cNvSpPr/>
          <p:nvPr/>
        </p:nvSpPr>
        <p:spPr>
          <a:xfrm>
            <a:off x="29698950" y="5105400"/>
            <a:ext cx="13563600" cy="609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r>
              <a:rPr lang="en-US" sz="6000" b="1" dirty="0" smtClean="0">
                <a:solidFill>
                  <a:schemeClr val="tx1"/>
                </a:solidFill>
              </a:rPr>
              <a:t>Design Process and Next Steps</a:t>
            </a:r>
          </a:p>
          <a:p>
            <a:r>
              <a:rPr lang="en-US" sz="3600" dirty="0" smtClean="0">
                <a:solidFill>
                  <a:schemeClr val="tx1"/>
                </a:solidFill>
              </a:rPr>
              <a:t>Science Saturday was previously directed towards third through seventh graders. As lesson plans were developed, it was concluded that this event would be more impactful if it was directed towards incoming ninth graders who were to be part of the Biomedical Pathway. </a:t>
            </a:r>
            <a:r>
              <a:rPr lang="en-US" sz="3600" dirty="0">
                <a:solidFill>
                  <a:schemeClr val="tx1"/>
                </a:solidFill>
              </a:rPr>
              <a:t>T</a:t>
            </a:r>
            <a:r>
              <a:rPr lang="en-US" sz="3600" dirty="0" smtClean="0">
                <a:solidFill>
                  <a:schemeClr val="tx1"/>
                </a:solidFill>
              </a:rPr>
              <a:t>he final event ended up consisting of one large group who rotated together through four different sessions</a:t>
            </a:r>
            <a:r>
              <a:rPr lang="en-US" sz="3600" dirty="0">
                <a:solidFill>
                  <a:schemeClr val="tx1"/>
                </a:solidFill>
              </a:rPr>
              <a:t>.</a:t>
            </a:r>
            <a:endParaRPr lang="en-US" sz="3600"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9" name="Rectangle 18"/>
          <p:cNvSpPr/>
          <p:nvPr/>
        </p:nvSpPr>
        <p:spPr>
          <a:xfrm>
            <a:off x="29698950" y="11810999"/>
            <a:ext cx="13563600" cy="88344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smtClean="0">
              <a:solidFill>
                <a:schemeClr val="tx1"/>
              </a:solidFill>
            </a:endParaRPr>
          </a:p>
          <a:p>
            <a:pPr algn="ctr"/>
            <a:endParaRPr lang="en-US" sz="6000" b="1" dirty="0" smtClean="0">
              <a:solidFill>
                <a:schemeClr val="tx1"/>
              </a:solidFill>
            </a:endParaRPr>
          </a:p>
          <a:p>
            <a:pPr algn="ctr"/>
            <a:r>
              <a:rPr lang="en-US" sz="6000" b="1" dirty="0" smtClean="0">
                <a:solidFill>
                  <a:schemeClr val="tx1"/>
                </a:solidFill>
              </a:rPr>
              <a:t>Results</a:t>
            </a:r>
          </a:p>
          <a:p>
            <a:r>
              <a:rPr lang="en-US" sz="3600" dirty="0" smtClean="0">
                <a:solidFill>
                  <a:schemeClr val="tx1"/>
                </a:solidFill>
              </a:rPr>
              <a:t>Upon arrival, students were asked to take a quick pre quiz to test their current knowledge. The average score was 4.8125/11 and served as a control group. After all activities were concluded, students were asked to take a post quiz with the same questions. The average score of the post quiz was 7.0625/11.</a:t>
            </a: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20" name="Rectangle 19"/>
          <p:cNvSpPr/>
          <p:nvPr/>
        </p:nvSpPr>
        <p:spPr>
          <a:xfrm>
            <a:off x="29641800" y="21500641"/>
            <a:ext cx="13563600" cy="54487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smtClean="0">
              <a:solidFill>
                <a:schemeClr val="tx1"/>
              </a:solidFill>
            </a:endParaRPr>
          </a:p>
          <a:p>
            <a:pPr algn="ctr"/>
            <a:endParaRPr lang="en-US" sz="6000" b="1" dirty="0">
              <a:solidFill>
                <a:schemeClr val="tx1"/>
              </a:solidFill>
            </a:endParaRPr>
          </a:p>
          <a:p>
            <a:pPr algn="ctr"/>
            <a:endParaRPr lang="en-US" sz="6000" b="1" dirty="0" smtClean="0">
              <a:solidFill>
                <a:schemeClr val="tx1"/>
              </a:solidFill>
            </a:endParaRPr>
          </a:p>
          <a:p>
            <a:pPr algn="ctr"/>
            <a:r>
              <a:rPr lang="en-US" sz="6000" b="1" dirty="0" smtClean="0">
                <a:solidFill>
                  <a:schemeClr val="tx1"/>
                </a:solidFill>
              </a:rPr>
              <a:t>Acknowledgements</a:t>
            </a:r>
            <a:endParaRPr lang="en-US" b="1" dirty="0" smtClean="0">
              <a:solidFill>
                <a:schemeClr val="tx1"/>
              </a:solidFill>
            </a:endParaRPr>
          </a:p>
          <a:p>
            <a:r>
              <a:rPr lang="en-US" sz="3600" dirty="0" smtClean="0">
                <a:solidFill>
                  <a:schemeClr val="tx1"/>
                </a:solidFill>
              </a:rPr>
              <a:t>The developers would like to give a huge thank you to Lori Egan and William </a:t>
            </a:r>
            <a:r>
              <a:rPr lang="en-US" sz="3600" dirty="0" err="1" smtClean="0">
                <a:solidFill>
                  <a:schemeClr val="tx1"/>
                </a:solidFill>
              </a:rPr>
              <a:t>Thielke</a:t>
            </a:r>
            <a:r>
              <a:rPr lang="en-US" sz="3600" dirty="0">
                <a:solidFill>
                  <a:schemeClr val="tx1"/>
                </a:solidFill>
              </a:rPr>
              <a:t> </a:t>
            </a:r>
            <a:r>
              <a:rPr lang="en-US" sz="3600" dirty="0" smtClean="0">
                <a:solidFill>
                  <a:schemeClr val="tx1"/>
                </a:solidFill>
              </a:rPr>
              <a:t>for helping with logistical planning and coordination. Another huge thanks goes out to HOSA and National Honor Society volunteers for help with set-up and clean-up. Of course, our last thank you goes out to the amazing group of incoming ninth graders who participated, who truly helped make Science Saturday a worthwhile event.</a:t>
            </a:r>
          </a:p>
          <a:p>
            <a:pPr algn="ctr"/>
            <a:endParaRPr lang="en-US" dirty="0" smtClean="0">
              <a:solidFill>
                <a:schemeClr val="tx1"/>
              </a:solidFill>
            </a:endParaRPr>
          </a:p>
          <a:p>
            <a:pPr algn="ctr"/>
            <a:endParaRPr lang="en-US"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5400" y="29584650"/>
            <a:ext cx="3181350" cy="3181350"/>
          </a:xfrm>
          <a:prstGeom prst="rect">
            <a:avLst/>
          </a:prstGeom>
        </p:spPr>
      </p:pic>
      <p:sp>
        <p:nvSpPr>
          <p:cNvPr id="21" name="TextBox 20"/>
          <p:cNvSpPr txBox="1"/>
          <p:nvPr/>
        </p:nvSpPr>
        <p:spPr>
          <a:xfrm>
            <a:off x="23526750" y="30937200"/>
            <a:ext cx="19678650" cy="784830"/>
          </a:xfrm>
          <a:prstGeom prst="rect">
            <a:avLst/>
          </a:prstGeom>
          <a:noFill/>
        </p:spPr>
        <p:txBody>
          <a:bodyPr wrap="square" rtlCol="0">
            <a:spAutoFit/>
          </a:bodyPr>
          <a:lstStyle/>
          <a:p>
            <a:pPr algn="r"/>
            <a:r>
              <a:rPr lang="en-US" sz="4500" dirty="0" smtClean="0">
                <a:solidFill>
                  <a:srgbClr val="FFFF00"/>
                </a:solidFill>
                <a:latin typeface="Arial Black" panose="020B0A04020102020204" pitchFamily="34" charset="0"/>
              </a:rPr>
              <a:t>Victoria Quintana, Alexandra </a:t>
            </a:r>
            <a:r>
              <a:rPr lang="en-US" sz="4500" dirty="0" err="1" smtClean="0">
                <a:solidFill>
                  <a:srgbClr val="FFFF00"/>
                </a:solidFill>
                <a:latin typeface="Arial Black" panose="020B0A04020102020204" pitchFamily="34" charset="0"/>
              </a:rPr>
              <a:t>Donnici</a:t>
            </a:r>
            <a:r>
              <a:rPr lang="en-US" sz="4500" dirty="0" smtClean="0">
                <a:solidFill>
                  <a:srgbClr val="FFFF00"/>
                </a:solidFill>
                <a:latin typeface="Arial Black" panose="020B0A04020102020204" pitchFamily="34" charset="0"/>
              </a:rPr>
              <a:t>, &amp; Mariah Witkowski</a:t>
            </a:r>
            <a:endParaRPr lang="en-US" sz="4500" dirty="0">
              <a:solidFill>
                <a:srgbClr val="FFFF00"/>
              </a:solidFill>
              <a:latin typeface="Arial Black" panose="020B0A04020102020204" pitchFamily="34" charset="0"/>
            </a:endParaRPr>
          </a:p>
        </p:txBody>
      </p:sp>
      <p:sp>
        <p:nvSpPr>
          <p:cNvPr id="22" name="TextBox 21"/>
          <p:cNvSpPr txBox="1"/>
          <p:nvPr/>
        </p:nvSpPr>
        <p:spPr>
          <a:xfrm>
            <a:off x="990600" y="30937200"/>
            <a:ext cx="19202400" cy="784830"/>
          </a:xfrm>
          <a:prstGeom prst="rect">
            <a:avLst/>
          </a:prstGeom>
          <a:noFill/>
        </p:spPr>
        <p:txBody>
          <a:bodyPr wrap="square" rtlCol="0">
            <a:spAutoFit/>
          </a:bodyPr>
          <a:lstStyle/>
          <a:p>
            <a:r>
              <a:rPr lang="en-US" sz="4500" dirty="0" smtClean="0">
                <a:latin typeface="+mj-lt"/>
              </a:rPr>
              <a:t>Northglenn HS STEM   601 W. 100</a:t>
            </a:r>
            <a:r>
              <a:rPr lang="en-US" sz="4500" baseline="30000" dirty="0" smtClean="0">
                <a:latin typeface="+mj-lt"/>
              </a:rPr>
              <a:t>th</a:t>
            </a:r>
            <a:r>
              <a:rPr lang="en-US" sz="4500" dirty="0" smtClean="0">
                <a:latin typeface="+mj-lt"/>
              </a:rPr>
              <a:t> Place  Northglenn, CO 80260</a:t>
            </a:r>
            <a:endParaRPr lang="en-US" sz="4500" dirty="0">
              <a:latin typeface="+mj-lt"/>
            </a:endParaRPr>
          </a:p>
        </p:txBody>
      </p:sp>
      <p:sp>
        <p:nvSpPr>
          <p:cNvPr id="23" name="Rectangle 22"/>
          <p:cNvSpPr/>
          <p:nvPr/>
        </p:nvSpPr>
        <p:spPr>
          <a:xfrm>
            <a:off x="29652684" y="27432001"/>
            <a:ext cx="13552716" cy="31136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References</a:t>
            </a:r>
          </a:p>
          <a:p>
            <a:r>
              <a:rPr lang="en-US" sz="900" dirty="0">
                <a:solidFill>
                  <a:schemeClr val="tx1"/>
                </a:solidFill>
              </a:rPr>
              <a:t>Bureau of Labor Statistics. (</a:t>
            </a:r>
            <a:r>
              <a:rPr lang="en-US" sz="900" dirty="0" err="1">
                <a:solidFill>
                  <a:schemeClr val="tx1"/>
                </a:solidFill>
              </a:rPr>
              <a:t>n.d.</a:t>
            </a:r>
            <a:r>
              <a:rPr lang="en-US" sz="900" dirty="0">
                <a:solidFill>
                  <a:schemeClr val="tx1"/>
                </a:solidFill>
              </a:rPr>
              <a:t>). 2016 Median Pay. Retrieved December 07, 2017, from https://www.bls.gov/ooh/healthcare/home.htm</a:t>
            </a:r>
          </a:p>
          <a:p>
            <a:r>
              <a:rPr lang="en-US" sz="900" dirty="0">
                <a:solidFill>
                  <a:schemeClr val="tx1"/>
                </a:solidFill>
              </a:rPr>
              <a:t/>
            </a:r>
            <a:br>
              <a:rPr lang="en-US" sz="900" dirty="0">
                <a:solidFill>
                  <a:schemeClr val="tx1"/>
                </a:solidFill>
              </a:rPr>
            </a:br>
            <a:r>
              <a:rPr lang="en-US" sz="900" dirty="0">
                <a:solidFill>
                  <a:schemeClr val="tx1"/>
                </a:solidFill>
              </a:rPr>
              <a:t>Colorado Department of Education. (</a:t>
            </a:r>
            <a:r>
              <a:rPr lang="en-US" sz="900" dirty="0" err="1">
                <a:solidFill>
                  <a:schemeClr val="tx1"/>
                </a:solidFill>
              </a:rPr>
              <a:t>n.d.</a:t>
            </a:r>
            <a:r>
              <a:rPr lang="en-US" sz="900" dirty="0">
                <a:solidFill>
                  <a:schemeClr val="tx1"/>
                </a:solidFill>
              </a:rPr>
              <a:t>). Common Core State Standards as a part of the Colorado Academic Standards. Retrieved December 07, 2017, from </a:t>
            </a:r>
            <a:r>
              <a:rPr lang="en-US" sz="900" dirty="0">
                <a:solidFill>
                  <a:schemeClr val="tx1"/>
                </a:solidFill>
                <a:hlinkClick r:id="rId3"/>
              </a:rPr>
              <a:t>https://www.cde.state.co.us/contentareas/ccss_in_the_colorado_standards</a:t>
            </a:r>
            <a:endParaRPr lang="en-US" sz="900" dirty="0">
              <a:solidFill>
                <a:schemeClr val="tx1"/>
              </a:solidFill>
            </a:endParaRPr>
          </a:p>
          <a:p>
            <a:r>
              <a:rPr lang="en-US" sz="900" dirty="0">
                <a:solidFill>
                  <a:schemeClr val="tx1"/>
                </a:solidFill>
              </a:rPr>
              <a:t/>
            </a:r>
            <a:br>
              <a:rPr lang="en-US" sz="900" dirty="0">
                <a:solidFill>
                  <a:schemeClr val="tx1"/>
                </a:solidFill>
              </a:rPr>
            </a:br>
            <a:r>
              <a:rPr lang="en-US" sz="900" dirty="0">
                <a:solidFill>
                  <a:schemeClr val="tx1"/>
                </a:solidFill>
              </a:rPr>
              <a:t>Colorado Department of Education. (</a:t>
            </a:r>
            <a:r>
              <a:rPr lang="en-US" sz="900" dirty="0" err="1">
                <a:solidFill>
                  <a:schemeClr val="tx1"/>
                </a:solidFill>
              </a:rPr>
              <a:t>n.d.</a:t>
            </a:r>
            <a:r>
              <a:rPr lang="en-US" sz="900" dirty="0">
                <a:solidFill>
                  <a:schemeClr val="tx1"/>
                </a:solidFill>
              </a:rPr>
              <a:t>). Science. Retrieved December 07, 2017, from </a:t>
            </a:r>
            <a:r>
              <a:rPr lang="en-US" sz="900" dirty="0">
                <a:solidFill>
                  <a:schemeClr val="tx1"/>
                </a:solidFill>
                <a:hlinkClick r:id="rId4"/>
              </a:rPr>
              <a:t>https://www.cde.state.co.us/coscience</a:t>
            </a:r>
            <a:endParaRPr lang="en-US" sz="900" dirty="0">
              <a:solidFill>
                <a:schemeClr val="tx1"/>
              </a:solidFill>
            </a:endParaRPr>
          </a:p>
          <a:p>
            <a:r>
              <a:rPr lang="en-US" sz="900" dirty="0">
                <a:solidFill>
                  <a:schemeClr val="tx1"/>
                </a:solidFill>
              </a:rPr>
              <a:t/>
            </a:r>
            <a:br>
              <a:rPr lang="en-US" sz="900" dirty="0">
                <a:solidFill>
                  <a:schemeClr val="tx1"/>
                </a:solidFill>
              </a:rPr>
            </a:br>
            <a:r>
              <a:rPr lang="en-US" sz="900" dirty="0">
                <a:solidFill>
                  <a:schemeClr val="tx1"/>
                </a:solidFill>
              </a:rPr>
              <a:t>Career Cornerstone Center. (</a:t>
            </a:r>
            <a:r>
              <a:rPr lang="en-US" sz="900" dirty="0" err="1">
                <a:solidFill>
                  <a:schemeClr val="tx1"/>
                </a:solidFill>
              </a:rPr>
              <a:t>n.d.</a:t>
            </a:r>
            <a:r>
              <a:rPr lang="en-US" sz="900" dirty="0">
                <a:solidFill>
                  <a:schemeClr val="tx1"/>
                </a:solidFill>
              </a:rPr>
              <a:t>). Healthcare Career Center. Retrieved December 07, 2017, from </a:t>
            </a:r>
            <a:r>
              <a:rPr lang="en-US" sz="900" dirty="0">
                <a:solidFill>
                  <a:schemeClr val="tx1"/>
                </a:solidFill>
                <a:hlinkClick r:id="rId5"/>
              </a:rPr>
              <a:t>http://www.careercornerstone.org/healthcare/healthcare.htm</a:t>
            </a:r>
            <a:endParaRPr lang="en-US" sz="900" dirty="0">
              <a:solidFill>
                <a:schemeClr val="tx1"/>
              </a:solidFill>
            </a:endParaRPr>
          </a:p>
          <a:p>
            <a:r>
              <a:rPr lang="en-US" sz="900" dirty="0">
                <a:solidFill>
                  <a:schemeClr val="tx1"/>
                </a:solidFill>
              </a:rPr>
              <a:t/>
            </a:r>
            <a:br>
              <a:rPr lang="en-US" sz="900" dirty="0">
                <a:solidFill>
                  <a:schemeClr val="tx1"/>
                </a:solidFill>
              </a:rPr>
            </a:br>
            <a:r>
              <a:rPr lang="en-US" sz="900" dirty="0">
                <a:solidFill>
                  <a:schemeClr val="tx1"/>
                </a:solidFill>
              </a:rPr>
              <a:t>National Academies Press. (</a:t>
            </a:r>
            <a:r>
              <a:rPr lang="en-US" sz="900" dirty="0" err="1">
                <a:solidFill>
                  <a:schemeClr val="tx1"/>
                </a:solidFill>
              </a:rPr>
              <a:t>n.d.</a:t>
            </a:r>
            <a:r>
              <a:rPr lang="en-US" sz="900" dirty="0">
                <a:solidFill>
                  <a:schemeClr val="tx1"/>
                </a:solidFill>
              </a:rPr>
              <a:t>). Read "A Framework for K-12 Science Education: Practices, Crosscutting Concepts, and Core Ideas" at NAP.edu. Retrieved December 07, 2017, from </a:t>
            </a:r>
            <a:r>
              <a:rPr lang="en-US" sz="900" dirty="0">
                <a:solidFill>
                  <a:schemeClr val="tx1"/>
                </a:solidFill>
                <a:hlinkClick r:id="rId6"/>
              </a:rPr>
              <a:t>https://www.nap.edu/read/13165/chapter/1</a:t>
            </a:r>
            <a:endParaRPr lang="en-US" sz="900" dirty="0">
              <a:solidFill>
                <a:schemeClr val="tx1"/>
              </a:solidFill>
            </a:endParaRPr>
          </a:p>
          <a:p>
            <a:r>
              <a:rPr lang="en-US" sz="900" dirty="0">
                <a:solidFill>
                  <a:schemeClr val="tx1"/>
                </a:solidFill>
              </a:rPr>
              <a:t/>
            </a:r>
            <a:br>
              <a:rPr lang="en-US" sz="900" dirty="0">
                <a:solidFill>
                  <a:schemeClr val="tx1"/>
                </a:solidFill>
              </a:rPr>
            </a:br>
            <a:r>
              <a:rPr lang="en-US" sz="900" dirty="0">
                <a:solidFill>
                  <a:schemeClr val="tx1"/>
                </a:solidFill>
              </a:rPr>
              <a:t>The Perry Initiative. (</a:t>
            </a:r>
            <a:r>
              <a:rPr lang="en-US" sz="900" dirty="0" err="1">
                <a:solidFill>
                  <a:schemeClr val="tx1"/>
                </a:solidFill>
              </a:rPr>
              <a:t>n.d.</a:t>
            </a:r>
            <a:r>
              <a:rPr lang="en-US" sz="900" dirty="0">
                <a:solidFill>
                  <a:schemeClr val="tx1"/>
                </a:solidFill>
              </a:rPr>
              <a:t>). </a:t>
            </a:r>
            <a:r>
              <a:rPr lang="en-US" sz="900" i="1" dirty="0">
                <a:solidFill>
                  <a:schemeClr val="tx1"/>
                </a:solidFill>
              </a:rPr>
              <a:t>Perry Initiative Lesson Plans</a:t>
            </a:r>
            <a:r>
              <a:rPr lang="en-US" sz="900" dirty="0">
                <a:solidFill>
                  <a:schemeClr val="tx1"/>
                </a:solidFill>
              </a:rPr>
              <a:t> [Scholarly project]. In </a:t>
            </a:r>
            <a:r>
              <a:rPr lang="en-US" sz="900" i="1" dirty="0">
                <a:solidFill>
                  <a:schemeClr val="tx1"/>
                </a:solidFill>
              </a:rPr>
              <a:t>The Perry Initiative </a:t>
            </a:r>
            <a:r>
              <a:rPr lang="en-US" sz="900" dirty="0">
                <a:solidFill>
                  <a:schemeClr val="tx1"/>
                </a:solidFill>
              </a:rPr>
              <a:t>. Retrieved December 7, 2017, from https://perryinitiative.org/</a:t>
            </a:r>
          </a:p>
          <a:p>
            <a:r>
              <a:rPr lang="en-US" sz="700" dirty="0">
                <a:solidFill>
                  <a:schemeClr val="tx1"/>
                </a:solidFill>
              </a:rPr>
              <a:t/>
            </a:r>
            <a:br>
              <a:rPr lang="en-US" sz="700" dirty="0">
                <a:solidFill>
                  <a:schemeClr val="tx1"/>
                </a:solidFill>
              </a:rPr>
            </a:br>
            <a:endParaRPr lang="en-US" sz="700" b="1" dirty="0" smtClean="0">
              <a:solidFill>
                <a:schemeClr val="tx1"/>
              </a:solidFill>
            </a:endParaRPr>
          </a:p>
        </p:txBody>
      </p:sp>
      <p:sp>
        <p:nvSpPr>
          <p:cNvPr id="24" name="Rectangle 23"/>
          <p:cNvSpPr/>
          <p:nvPr/>
        </p:nvSpPr>
        <p:spPr>
          <a:xfrm>
            <a:off x="37033200" y="1364760"/>
            <a:ext cx="3124200" cy="304475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Black" panose="020B0A04020102020204" pitchFamily="34" charset="0"/>
              </a:rPr>
              <a:t>URL</a:t>
            </a:r>
          </a:p>
          <a:p>
            <a:pPr algn="ctr"/>
            <a:r>
              <a:rPr lang="en-US" sz="4000" dirty="0" smtClean="0">
                <a:solidFill>
                  <a:schemeClr val="tx1"/>
                </a:solidFill>
                <a:latin typeface="Arial Black" panose="020B0A04020102020204" pitchFamily="34" charset="0"/>
              </a:rPr>
              <a:t>for </a:t>
            </a:r>
          </a:p>
          <a:p>
            <a:pPr algn="ctr"/>
            <a:r>
              <a:rPr lang="en-US" sz="4000" dirty="0" smtClean="0">
                <a:solidFill>
                  <a:schemeClr val="tx1"/>
                </a:solidFill>
                <a:latin typeface="Arial Black" panose="020B0A04020102020204" pitchFamily="34" charset="0"/>
              </a:rPr>
              <a:t>More info</a:t>
            </a: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17048"/>
          <a:stretch/>
        </p:blipFill>
        <p:spPr>
          <a:xfrm>
            <a:off x="21793200" y="5105401"/>
            <a:ext cx="7356930" cy="4191000"/>
          </a:xfrm>
          <a:prstGeom prst="rect">
            <a:avLst/>
          </a:prstGeom>
          <a:effectLst>
            <a:softEdge rad="317500"/>
          </a:effectLst>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b="14247"/>
          <a:stretch/>
        </p:blipFill>
        <p:spPr>
          <a:xfrm>
            <a:off x="15528471" y="5105400"/>
            <a:ext cx="6643008" cy="4267200"/>
          </a:xfrm>
          <a:prstGeom prst="rect">
            <a:avLst/>
          </a:prstGeom>
          <a:effectLst>
            <a:softEdge rad="317500"/>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42770" y="15453630"/>
            <a:ext cx="6936922" cy="5202692"/>
          </a:xfrm>
          <a:prstGeom prst="rect">
            <a:avLst/>
          </a:prstGeom>
          <a:effectLst>
            <a:softEdge rad="317500"/>
          </a:effectLst>
        </p:spPr>
      </p:pic>
      <p:pic>
        <p:nvPicPr>
          <p:cNvPr id="25" name="Picture 24"/>
          <p:cNvPicPr>
            <a:picLocks noChangeAspect="1"/>
          </p:cNvPicPr>
          <p:nvPr/>
        </p:nvPicPr>
        <p:blipFill rotWithShape="1">
          <a:blip r:embed="rId10">
            <a:extLst>
              <a:ext uri="{28A0092B-C50C-407E-A947-70E740481C1C}">
                <a14:useLocalDpi xmlns:a14="http://schemas.microsoft.com/office/drawing/2010/main" val="0"/>
              </a:ext>
            </a:extLst>
          </a:blip>
          <a:srcRect l="6337"/>
          <a:stretch/>
        </p:blipFill>
        <p:spPr>
          <a:xfrm>
            <a:off x="22579692" y="15367528"/>
            <a:ext cx="6490608" cy="5277908"/>
          </a:xfrm>
          <a:prstGeom prst="rect">
            <a:avLst/>
          </a:prstGeom>
          <a:effectLst>
            <a:softEdge rad="317500"/>
          </a:effectLst>
        </p:spPr>
      </p:pic>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t="23221" b="13857"/>
          <a:stretch/>
        </p:blipFill>
        <p:spPr>
          <a:xfrm>
            <a:off x="15389679" y="9216956"/>
            <a:ext cx="13563600" cy="6400800"/>
          </a:xfrm>
          <a:prstGeom prst="rect">
            <a:avLst/>
          </a:prstGeom>
          <a:effectLst>
            <a:softEdge rad="317500"/>
          </a:effectLst>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35020" y="17402936"/>
            <a:ext cx="13370380" cy="2249824"/>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033200" y="1420019"/>
            <a:ext cx="3124200" cy="3124200"/>
          </a:xfrm>
          <a:prstGeom prst="rect">
            <a:avLst/>
          </a:prstGeom>
        </p:spPr>
      </p:pic>
    </p:spTree>
    <p:extLst>
      <p:ext uri="{BB962C8B-B14F-4D97-AF65-F5344CB8AC3E}">
        <p14:creationId xmlns:p14="http://schemas.microsoft.com/office/powerpoint/2010/main" val="1364469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TM02900743[[fn=Organic]]</Template>
  <TotalTime>561</TotalTime>
  <Words>706</Words>
  <Application>Microsoft Office PowerPoint</Application>
  <PresentationFormat>Custom</PresentationFormat>
  <Paragraphs>70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Glenn</dc:creator>
  <cp:lastModifiedBy>Mariah Witkowski</cp:lastModifiedBy>
  <cp:revision>34</cp:revision>
  <cp:lastPrinted>2014-09-11T15:42:14Z</cp:lastPrinted>
  <dcterms:created xsi:type="dcterms:W3CDTF">2014-09-11T15:15:49Z</dcterms:created>
  <dcterms:modified xsi:type="dcterms:W3CDTF">2018-04-26T20:46:09Z</dcterms:modified>
</cp:coreProperties>
</file>