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010400" cy="92964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34" autoAdjust="0"/>
    <p:restoredTop sz="93899" autoAdjust="0"/>
  </p:normalViewPr>
  <p:slideViewPr>
    <p:cSldViewPr>
      <p:cViewPr varScale="1">
        <p:scale>
          <a:sx n="24" d="100"/>
          <a:sy n="24" d="100"/>
        </p:scale>
        <p:origin x="2058" y="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B2F9DB6-655E-4EC7-9E37-B1723F13EB0A}" type="datetimeFigureOut">
              <a:rPr lang="en-US" smtClean="0"/>
              <a:t>4/26/2018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C9ED4D-13FE-4240-AC4E-BB3FEB698CA9}" type="slidenum">
              <a:rPr lang="en-US" smtClean="0"/>
              <a:t>‹#›</a:t>
            </a:fld>
            <a:endParaRPr lang="en-US" dirty="0"/>
          </a:p>
        </p:txBody>
      </p:sp>
    </p:spTree>
    <p:extLst>
      <p:ext uri="{BB962C8B-B14F-4D97-AF65-F5344CB8AC3E}">
        <p14:creationId xmlns:p14="http://schemas.microsoft.com/office/powerpoint/2010/main" val="462164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C9ED4D-13FE-4240-AC4E-BB3FEB698CA9}" type="slidenum">
              <a:rPr lang="en-US" smtClean="0"/>
              <a:t>1</a:t>
            </a:fld>
            <a:endParaRPr lang="en-US" dirty="0"/>
          </a:p>
        </p:txBody>
      </p:sp>
    </p:spTree>
    <p:extLst>
      <p:ext uri="{BB962C8B-B14F-4D97-AF65-F5344CB8AC3E}">
        <p14:creationId xmlns:p14="http://schemas.microsoft.com/office/powerpoint/2010/main" val="171776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424444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129670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6324600"/>
            <a:ext cx="47404018"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530843" y="6324600"/>
            <a:ext cx="141480542"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25967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334405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209365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341818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91342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173471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3952668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3282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6E3A1218-13B9-4B8E-B7FF-03A943F57409}"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828DB2-A1CA-451C-8EF8-AD3D77851572}" type="slidenum">
              <a:rPr lang="en-US" smtClean="0"/>
              <a:t>‹#›</a:t>
            </a:fld>
            <a:endParaRPr lang="en-US" dirty="0"/>
          </a:p>
        </p:txBody>
      </p:sp>
    </p:spTree>
    <p:extLst>
      <p:ext uri="{BB962C8B-B14F-4D97-AF65-F5344CB8AC3E}">
        <p14:creationId xmlns:p14="http://schemas.microsoft.com/office/powerpoint/2010/main" val="3390723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3A1218-13B9-4B8E-B7FF-03A943F57409}" type="datetimeFigureOut">
              <a:rPr lang="en-US" smtClean="0"/>
              <a:t>4/26/2018</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0828DB2-A1CA-451C-8EF8-AD3D77851572}" type="slidenum">
              <a:rPr lang="en-US" smtClean="0"/>
              <a:t>‹#›</a:t>
            </a:fld>
            <a:endParaRPr lang="en-US" dirty="0"/>
          </a:p>
        </p:txBody>
      </p:sp>
    </p:spTree>
    <p:extLst>
      <p:ext uri="{BB962C8B-B14F-4D97-AF65-F5344CB8AC3E}">
        <p14:creationId xmlns:p14="http://schemas.microsoft.com/office/powerpoint/2010/main" val="1446308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g"/><Relationship Id="rId3" Type="http://schemas.openxmlformats.org/officeDocument/2006/relationships/image" Target="../media/image1.jpg"/><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hyperlink" Target="http://sailsgroup.org/importance-autism-training-teachers/" TargetMode="External"/><Relationship Id="rId9"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8382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685800" y="30861000"/>
            <a:ext cx="42672000" cy="762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85800" y="4267200"/>
            <a:ext cx="42672000" cy="381000"/>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258175" y="1633582"/>
            <a:ext cx="28060650" cy="1200329"/>
          </a:xfrm>
          <a:prstGeom prst="rect">
            <a:avLst/>
          </a:prstGeom>
          <a:noFill/>
        </p:spPr>
        <p:txBody>
          <a:bodyPr wrap="square" rtlCol="0">
            <a:spAutoFit/>
          </a:bodyPr>
          <a:lstStyle/>
          <a:p>
            <a:pPr algn="ctr"/>
            <a:r>
              <a:rPr lang="en-US" sz="7200" dirty="0">
                <a:latin typeface="Arial Black" panose="020B0A04020102020204" pitchFamily="34" charset="0"/>
              </a:rPr>
              <a:t>Tools and Techniques for Teachers of Autistic Students</a:t>
            </a:r>
          </a:p>
        </p:txBody>
      </p:sp>
      <p:sp>
        <p:nvSpPr>
          <p:cNvPr id="10" name="TextBox 9"/>
          <p:cNvSpPr txBox="1"/>
          <p:nvPr/>
        </p:nvSpPr>
        <p:spPr>
          <a:xfrm>
            <a:off x="6134100" y="3102828"/>
            <a:ext cx="33337500" cy="830997"/>
          </a:xfrm>
          <a:prstGeom prst="rect">
            <a:avLst/>
          </a:prstGeom>
          <a:noFill/>
          <a:ln w="3175">
            <a:solidFill>
              <a:schemeClr val="tx1"/>
            </a:solidFill>
          </a:ln>
        </p:spPr>
        <p:txBody>
          <a:bodyPr wrap="square" rtlCol="0">
            <a:spAutoFit/>
          </a:bodyPr>
          <a:lstStyle/>
          <a:p>
            <a:pPr algn="ctr"/>
            <a:r>
              <a:rPr lang="en-US" sz="4800" dirty="0">
                <a:latin typeface="Arial Black" panose="020B0A04020102020204" pitchFamily="34" charset="0"/>
              </a:rPr>
              <a:t>Educate Adams 12 Faculty on expanding their toolbox to help autistic children in the classroom.</a:t>
            </a:r>
          </a:p>
        </p:txBody>
      </p:sp>
      <p:sp>
        <p:nvSpPr>
          <p:cNvPr id="12" name="Rectangle 11"/>
          <p:cNvSpPr/>
          <p:nvPr/>
        </p:nvSpPr>
        <p:spPr>
          <a:xfrm>
            <a:off x="1246413" y="4981576"/>
            <a:ext cx="11936187" cy="28670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Purpose/Introduction</a:t>
            </a:r>
          </a:p>
          <a:p>
            <a:pPr algn="ctr"/>
            <a:endParaRPr lang="en-US" sz="4400" b="1" dirty="0">
              <a:solidFill>
                <a:schemeClr val="tx1"/>
              </a:solidFill>
            </a:endParaRPr>
          </a:p>
          <a:p>
            <a:r>
              <a:rPr lang="en-US" sz="3100" dirty="0">
                <a:solidFill>
                  <a:schemeClr val="tx1"/>
                </a:solidFill>
              </a:rPr>
              <a:t>For the Biomedical Capstone, the team’s project is creating workshops to give teachers the necessary training to further their knowledge of the autism spectrum; while expanding their toolbox for the classroom. </a:t>
            </a:r>
          </a:p>
        </p:txBody>
      </p:sp>
      <p:sp>
        <p:nvSpPr>
          <p:cNvPr id="13" name="Rectangle 12"/>
          <p:cNvSpPr/>
          <p:nvPr/>
        </p:nvSpPr>
        <p:spPr>
          <a:xfrm>
            <a:off x="1235530" y="8181976"/>
            <a:ext cx="11947070" cy="133843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Background/Literature Review</a:t>
            </a:r>
          </a:p>
          <a:p>
            <a:pPr algn="ctr"/>
            <a:endParaRPr lang="en-US" sz="3200" dirty="0">
              <a:solidFill>
                <a:schemeClr val="tx1"/>
              </a:solidFill>
            </a:endParaRPr>
          </a:p>
          <a:p>
            <a:r>
              <a:rPr lang="en-US" sz="3100" dirty="0">
                <a:solidFill>
                  <a:schemeClr val="tx1"/>
                </a:solidFill>
              </a:rPr>
              <a:t>According to the Autism Society, from 2000 to 2010 the amount of children born with autism has increased from 1 in 150 children to 1 in 68 children </a:t>
            </a:r>
            <a:r>
              <a:rPr lang="en-US" sz="3100" dirty="0" smtClean="0">
                <a:solidFill>
                  <a:schemeClr val="tx1"/>
                </a:solidFill>
              </a:rPr>
              <a:t>in </a:t>
            </a:r>
            <a:r>
              <a:rPr lang="en-US" sz="3100" dirty="0">
                <a:solidFill>
                  <a:schemeClr val="tx1"/>
                </a:solidFill>
              </a:rPr>
              <a:t>the United States alone. An estimated 3.5 million people have autism spectrum disorder.</a:t>
            </a:r>
          </a:p>
          <a:p>
            <a:endParaRPr lang="en-US" sz="3100" dirty="0">
              <a:solidFill>
                <a:schemeClr val="tx1"/>
              </a:solidFill>
            </a:endParaRPr>
          </a:p>
          <a:p>
            <a:r>
              <a:rPr lang="en-US" sz="3100" dirty="0">
                <a:solidFill>
                  <a:schemeClr val="tx1"/>
                </a:solidFill>
              </a:rPr>
              <a:t>Basic flashcards packs were found </a:t>
            </a:r>
            <a:r>
              <a:rPr lang="en-US" sz="3100" dirty="0" smtClean="0">
                <a:solidFill>
                  <a:schemeClr val="tx1"/>
                </a:solidFill>
              </a:rPr>
              <a:t>online at Amazon.com. </a:t>
            </a:r>
            <a:r>
              <a:rPr lang="en-US" sz="3100" dirty="0">
                <a:solidFill>
                  <a:schemeClr val="tx1"/>
                </a:solidFill>
              </a:rPr>
              <a:t>The packs are sold for the general concepts that children learn at an early age varying from English and nouns to daily activities. Flashcards come in vibrant colors with a large image that they are trying to convey. Sadly, it is a practice that most younger parents are beginning to stray from.</a:t>
            </a:r>
          </a:p>
          <a:p>
            <a:endParaRPr lang="en-US" sz="3100" dirty="0">
              <a:solidFill>
                <a:schemeClr val="tx1"/>
              </a:solidFill>
            </a:endParaRPr>
          </a:p>
          <a:p>
            <a:r>
              <a:rPr lang="en-US" sz="3100" dirty="0">
                <a:solidFill>
                  <a:schemeClr val="tx1"/>
                </a:solidFill>
              </a:rPr>
              <a:t>Fidget toys are now commonly found online and in stores at middle range price area. These toys help with nervousness. They come with different textures that are perfect as a quiet stress reliever. One of the biggest perks is they do not cause any disruption/distraction in a traditional </a:t>
            </a:r>
            <a:r>
              <a:rPr lang="en-US" sz="3100" dirty="0" smtClean="0">
                <a:solidFill>
                  <a:schemeClr val="tx1"/>
                </a:solidFill>
              </a:rPr>
              <a:t>classroom setting.</a:t>
            </a:r>
            <a:endParaRPr lang="en-US" sz="3100" dirty="0">
              <a:solidFill>
                <a:schemeClr val="tx1"/>
              </a:solidFill>
            </a:endParaRPr>
          </a:p>
          <a:p>
            <a:endParaRPr lang="en-US" sz="3100" dirty="0">
              <a:solidFill>
                <a:schemeClr val="tx1"/>
              </a:solidFill>
            </a:endParaRPr>
          </a:p>
          <a:p>
            <a:r>
              <a:rPr lang="en-US" sz="3100" dirty="0">
                <a:solidFill>
                  <a:schemeClr val="tx1"/>
                </a:solidFill>
              </a:rPr>
              <a:t>The Four Day Agenda, a four day program for educators teaches them about autism from a medical standpoint. Due to minimal information and knowledge, this workshop series does not provide any benefits for the group. The curriculum taught is from a medical point of view, which does not have the best effect when trying to help teachers form their curriculums. </a:t>
            </a:r>
          </a:p>
        </p:txBody>
      </p:sp>
      <p:sp>
        <p:nvSpPr>
          <p:cNvPr id="14" name="Rectangle 13"/>
          <p:cNvSpPr/>
          <p:nvPr/>
        </p:nvSpPr>
        <p:spPr>
          <a:xfrm>
            <a:off x="1235531" y="21899700"/>
            <a:ext cx="11947068" cy="50465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Methodology</a:t>
            </a:r>
          </a:p>
          <a:p>
            <a:pPr algn="ctr"/>
            <a:endParaRPr lang="en-US" sz="3200" b="1" dirty="0">
              <a:solidFill>
                <a:schemeClr val="tx1"/>
              </a:solidFill>
            </a:endParaRPr>
          </a:p>
          <a:p>
            <a:pPr marL="457200" indent="-457200">
              <a:buFont typeface="Arial" panose="020B0604020202020204" pitchFamily="34" charset="0"/>
              <a:buChar char="•"/>
            </a:pPr>
            <a:r>
              <a:rPr lang="en-US" sz="3100" dirty="0">
                <a:solidFill>
                  <a:schemeClr val="tx1"/>
                </a:solidFill>
              </a:rPr>
              <a:t>Create a prototype workshop.</a:t>
            </a:r>
          </a:p>
          <a:p>
            <a:pPr marL="2651760" lvl="1" indent="-457200">
              <a:buFont typeface="Arial" panose="020B0604020202020204" pitchFamily="34" charset="0"/>
              <a:buChar char="•"/>
            </a:pPr>
            <a:r>
              <a:rPr lang="en-US" sz="3100" dirty="0">
                <a:solidFill>
                  <a:schemeClr val="tx1"/>
                </a:solidFill>
              </a:rPr>
              <a:t>Run with partnered elementary school.</a:t>
            </a:r>
          </a:p>
          <a:p>
            <a:pPr marL="457200" indent="-457200">
              <a:buFont typeface="Arial" panose="020B0604020202020204" pitchFamily="34" charset="0"/>
              <a:buChar char="•"/>
            </a:pPr>
            <a:r>
              <a:rPr lang="en-US" sz="3100" dirty="0">
                <a:solidFill>
                  <a:schemeClr val="tx1"/>
                </a:solidFill>
              </a:rPr>
              <a:t>Provide educators with an Evaluation Google Form.</a:t>
            </a:r>
          </a:p>
          <a:p>
            <a:pPr marL="2651760" lvl="1" indent="-457200">
              <a:buFont typeface="Arial" panose="020B0604020202020204" pitchFamily="34" charset="0"/>
              <a:buChar char="•"/>
            </a:pPr>
            <a:r>
              <a:rPr lang="en-US" sz="3100" dirty="0">
                <a:solidFill>
                  <a:schemeClr val="tx1"/>
                </a:solidFill>
              </a:rPr>
              <a:t>Provide feedback of workshop experience.</a:t>
            </a:r>
          </a:p>
          <a:p>
            <a:pPr marL="457200" indent="-457200">
              <a:buFont typeface="Arial" panose="020B0604020202020204" pitchFamily="34" charset="0"/>
              <a:buChar char="•"/>
            </a:pPr>
            <a:r>
              <a:rPr lang="en-US" sz="3100" dirty="0">
                <a:solidFill>
                  <a:schemeClr val="tx1"/>
                </a:solidFill>
              </a:rPr>
              <a:t>Group will apply feedback to workshop.</a:t>
            </a:r>
          </a:p>
          <a:p>
            <a:pPr marL="457200" indent="-457200">
              <a:buFont typeface="Arial" panose="020B0604020202020204" pitchFamily="34" charset="0"/>
              <a:buChar char="•"/>
            </a:pPr>
            <a:r>
              <a:rPr lang="en-US" sz="3100" dirty="0">
                <a:solidFill>
                  <a:schemeClr val="tx1"/>
                </a:solidFill>
              </a:rPr>
              <a:t>Continue to run workshops.</a:t>
            </a:r>
          </a:p>
          <a:p>
            <a:pPr marL="2651760" lvl="1" indent="-457200">
              <a:buFont typeface="Arial" panose="020B0604020202020204" pitchFamily="34" charset="0"/>
              <a:buChar char="•"/>
            </a:pPr>
            <a:r>
              <a:rPr lang="en-US" sz="3100" dirty="0">
                <a:solidFill>
                  <a:schemeClr val="tx1"/>
                </a:solidFill>
              </a:rPr>
              <a:t>Expand workshops to outside Adams 12.</a:t>
            </a:r>
          </a:p>
        </p:txBody>
      </p:sp>
      <p:sp>
        <p:nvSpPr>
          <p:cNvPr id="15" name="Rectangle 14"/>
          <p:cNvSpPr/>
          <p:nvPr/>
        </p:nvSpPr>
        <p:spPr>
          <a:xfrm>
            <a:off x="13660256" y="13463139"/>
            <a:ext cx="14796829" cy="58778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solidFill>
                <a:schemeClr val="tx1"/>
              </a:solidFill>
            </a:endParaRPr>
          </a:p>
        </p:txBody>
      </p:sp>
      <p:sp>
        <p:nvSpPr>
          <p:cNvPr id="17" name="Rectangle 16"/>
          <p:cNvSpPr/>
          <p:nvPr/>
        </p:nvSpPr>
        <p:spPr>
          <a:xfrm>
            <a:off x="13671142" y="19702145"/>
            <a:ext cx="14914756" cy="96348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Analysis</a:t>
            </a:r>
          </a:p>
          <a:p>
            <a:pPr algn="ctr"/>
            <a:endParaRPr lang="en-US" sz="2800" b="1" dirty="0">
              <a:solidFill>
                <a:schemeClr val="tx1"/>
              </a:solidFill>
            </a:endParaRPr>
          </a:p>
          <a:p>
            <a:r>
              <a:rPr lang="en-US" sz="3100" dirty="0">
                <a:solidFill>
                  <a:schemeClr val="tx1"/>
                </a:solidFill>
              </a:rPr>
              <a:t>The teachers all had some background </a:t>
            </a:r>
            <a:r>
              <a:rPr lang="en-US" sz="3100" dirty="0" smtClean="0">
                <a:solidFill>
                  <a:schemeClr val="tx1"/>
                </a:solidFill>
              </a:rPr>
              <a:t>knowledge </a:t>
            </a:r>
            <a:r>
              <a:rPr lang="en-US" sz="3100" dirty="0">
                <a:solidFill>
                  <a:schemeClr val="tx1"/>
                </a:solidFill>
              </a:rPr>
              <a:t>on autism and what it was. They did know of some of the techniques that we have presented like the fidget cubes and spinners. Yet the teachers also brought up that they had some items that they used in the classroom to help the students. The educators noted that the students hit the important parts that needed to be covered, and we might look into presenting to the teacher cadets. They were impressed by the stories that we collected from the interviews that the students managed to incorporate into the workshop. The after surveys did offer many suggestions that the students used to help articulate the next workshop. The teachers said they would like to see more personal stories and visuals of the tools/techniques that we researched. Overall the educators believed that we did a great job for a important cause! The biggest suggestion that was given to the students is to add visuals to the poster board. The group’s goal was to create a positive change for autistic students in the traditional classroom setting. The students provided techniques for the educators on what they can do to better improve their classrooms. The group ran a workshop for the faculty and the educators of North Mor Elementary School. The faculty gave the positive feedback that the teacher cadets would be best for the future presentations as it would be more beneficial. The educators were each given specific handouts that the educators could bring with them to the classroom.  </a:t>
            </a:r>
          </a:p>
        </p:txBody>
      </p:sp>
      <p:sp>
        <p:nvSpPr>
          <p:cNvPr id="18" name="Rectangle 17"/>
          <p:cNvSpPr/>
          <p:nvPr/>
        </p:nvSpPr>
        <p:spPr>
          <a:xfrm>
            <a:off x="13660256" y="4969096"/>
            <a:ext cx="14796830" cy="81511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Design Process</a:t>
            </a:r>
          </a:p>
          <a:p>
            <a:pPr algn="ctr"/>
            <a:endParaRPr lang="en-US" sz="2400" b="1" dirty="0">
              <a:solidFill>
                <a:schemeClr val="tx1"/>
              </a:solidFill>
            </a:endParaRPr>
          </a:p>
          <a:p>
            <a:r>
              <a:rPr lang="en-US" sz="3000" dirty="0">
                <a:solidFill>
                  <a:schemeClr val="tx1"/>
                </a:solidFill>
              </a:rPr>
              <a:t>The group designed workshops to help find ways to calm students with autism. There are a variety of different small objects that can be used to help soothe the child if they are starting to get aggravated. There is cloth, stone, stress ball, fidget toys, and iPads for nonverbal students to communicate with. Students with autism often have a difficult time following the normal flow of a classroom’s </a:t>
            </a:r>
            <a:r>
              <a:rPr lang="en-US" sz="3000" dirty="0" smtClean="0">
                <a:solidFill>
                  <a:schemeClr val="tx1"/>
                </a:solidFill>
              </a:rPr>
              <a:t>curriculum. </a:t>
            </a:r>
            <a:r>
              <a:rPr lang="en-US" sz="3000" dirty="0">
                <a:solidFill>
                  <a:schemeClr val="tx1"/>
                </a:solidFill>
              </a:rPr>
              <a:t>A</a:t>
            </a:r>
            <a:r>
              <a:rPr lang="en-US" sz="3000" dirty="0" smtClean="0">
                <a:solidFill>
                  <a:schemeClr val="tx1"/>
                </a:solidFill>
              </a:rPr>
              <a:t>djusting </a:t>
            </a:r>
            <a:r>
              <a:rPr lang="en-US" sz="3000" dirty="0">
                <a:solidFill>
                  <a:schemeClr val="tx1"/>
                </a:solidFill>
              </a:rPr>
              <a:t>assignments in a few ways can help the student to perform better. </a:t>
            </a:r>
            <a:r>
              <a:rPr lang="en-US" sz="3000" dirty="0" smtClean="0">
                <a:solidFill>
                  <a:schemeClr val="tx1"/>
                </a:solidFill>
              </a:rPr>
              <a:t>Teachers </a:t>
            </a:r>
            <a:r>
              <a:rPr lang="en-US" sz="3000" dirty="0">
                <a:solidFill>
                  <a:schemeClr val="tx1"/>
                </a:solidFill>
              </a:rPr>
              <a:t>can make clearly defined roles in any group projects.  </a:t>
            </a:r>
            <a:r>
              <a:rPr lang="en-US" sz="3000" dirty="0" smtClean="0">
                <a:solidFill>
                  <a:schemeClr val="tx1"/>
                </a:solidFill>
              </a:rPr>
              <a:t>They can have </a:t>
            </a:r>
            <a:r>
              <a:rPr lang="en-US" sz="3000" dirty="0">
                <a:solidFill>
                  <a:schemeClr val="tx1"/>
                </a:solidFill>
              </a:rPr>
              <a:t>a set schedule or agenda for the class from day to day. </a:t>
            </a:r>
            <a:r>
              <a:rPr lang="en-US" sz="3000" dirty="0" smtClean="0">
                <a:solidFill>
                  <a:schemeClr val="tx1"/>
                </a:solidFill>
              </a:rPr>
              <a:t>Provide </a:t>
            </a:r>
            <a:r>
              <a:rPr lang="en-US" sz="3000" dirty="0">
                <a:solidFill>
                  <a:schemeClr val="tx1"/>
                </a:solidFill>
              </a:rPr>
              <a:t>students with alternative texts and visuals </a:t>
            </a:r>
            <a:r>
              <a:rPr lang="en-US" sz="3000" dirty="0" smtClean="0">
                <a:solidFill>
                  <a:schemeClr val="tx1"/>
                </a:solidFill>
              </a:rPr>
              <a:t>as </a:t>
            </a:r>
            <a:r>
              <a:rPr lang="en-US" sz="3000" dirty="0">
                <a:solidFill>
                  <a:schemeClr val="tx1"/>
                </a:solidFill>
              </a:rPr>
              <a:t>they may struggle with abstract concepts. </a:t>
            </a:r>
            <a:r>
              <a:rPr lang="en-US" sz="3000" dirty="0" smtClean="0">
                <a:solidFill>
                  <a:schemeClr val="tx1"/>
                </a:solidFill>
              </a:rPr>
              <a:t>Have </a:t>
            </a:r>
            <a:r>
              <a:rPr lang="en-US" sz="3000" dirty="0">
                <a:solidFill>
                  <a:schemeClr val="tx1"/>
                </a:solidFill>
              </a:rPr>
              <a:t>models of assignments so the student knows exactly what you’re looking for. </a:t>
            </a:r>
            <a:r>
              <a:rPr lang="en-US" sz="3000" dirty="0" smtClean="0">
                <a:solidFill>
                  <a:schemeClr val="tx1"/>
                </a:solidFill>
              </a:rPr>
              <a:t>Give students</a:t>
            </a:r>
            <a:r>
              <a:rPr lang="en-US" sz="3000" dirty="0">
                <a:solidFill>
                  <a:schemeClr val="tx1"/>
                </a:solidFill>
              </a:rPr>
              <a:t> </a:t>
            </a:r>
            <a:r>
              <a:rPr lang="en-US" sz="3000" dirty="0" smtClean="0">
                <a:solidFill>
                  <a:schemeClr val="tx1"/>
                </a:solidFill>
              </a:rPr>
              <a:t>a </a:t>
            </a:r>
            <a:r>
              <a:rPr lang="en-US" sz="3000" dirty="0">
                <a:solidFill>
                  <a:schemeClr val="tx1"/>
                </a:solidFill>
              </a:rPr>
              <a:t>choice in how they present a project or turn in an assignment and a rubric. Above all else, communication is key in the success of learning on any level. Communication between parents, student, and teacher is incredibly important. By having the teacher and the family sit down in the beginning of the school year either at a back to school night, or an “Office Hours” type of setup where the teacher can be available one evening for any concerned parents to come in and discuss with them their student and what would help them.</a:t>
            </a:r>
          </a:p>
          <a:p>
            <a:endParaRPr lang="en-US" sz="1000" dirty="0">
              <a:solidFill>
                <a:schemeClr val="tx1"/>
              </a:solidFill>
            </a:endParaRPr>
          </a:p>
        </p:txBody>
      </p:sp>
      <p:sp>
        <p:nvSpPr>
          <p:cNvPr id="20" name="Rectangle 19"/>
          <p:cNvSpPr/>
          <p:nvPr/>
        </p:nvSpPr>
        <p:spPr>
          <a:xfrm>
            <a:off x="1246412" y="27422475"/>
            <a:ext cx="11936187" cy="30956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Acknowledgements</a:t>
            </a:r>
          </a:p>
          <a:p>
            <a:pPr algn="ctr"/>
            <a:endParaRPr lang="en-US" sz="3200" dirty="0">
              <a:solidFill>
                <a:schemeClr val="tx1"/>
              </a:solidFill>
            </a:endParaRPr>
          </a:p>
          <a:p>
            <a:pPr marL="342900" indent="-342900">
              <a:buFont typeface="Arial" panose="020B0604020202020204" pitchFamily="34" charset="0"/>
              <a:buChar char="•"/>
            </a:pPr>
            <a:r>
              <a:rPr lang="en-US" sz="3100" dirty="0">
                <a:solidFill>
                  <a:schemeClr val="tx1"/>
                </a:solidFill>
              </a:rPr>
              <a:t>Kasey Nunn: Mentor </a:t>
            </a:r>
          </a:p>
          <a:p>
            <a:pPr marL="342900" indent="-342900">
              <a:buFont typeface="Arial" panose="020B0604020202020204" pitchFamily="34" charset="0"/>
              <a:buChar char="•"/>
            </a:pPr>
            <a:r>
              <a:rPr lang="en-US" sz="3100" dirty="0">
                <a:solidFill>
                  <a:schemeClr val="tx1"/>
                </a:solidFill>
              </a:rPr>
              <a:t>Michael Stelling: Counselor</a:t>
            </a:r>
          </a:p>
          <a:p>
            <a:pPr marL="342900" indent="-342900">
              <a:buFont typeface="Arial" panose="020B0604020202020204" pitchFamily="34" charset="0"/>
              <a:buChar char="•"/>
            </a:pPr>
            <a:r>
              <a:rPr lang="en-US" sz="3100" dirty="0">
                <a:solidFill>
                  <a:schemeClr val="tx1"/>
                </a:solidFill>
              </a:rPr>
              <a:t>Dylan Mackendrick: NHS Student</a:t>
            </a:r>
          </a:p>
          <a:p>
            <a:pPr marL="342900" indent="-342900">
              <a:buFont typeface="Arial" panose="020B0604020202020204" pitchFamily="34" charset="0"/>
              <a:buChar char="•"/>
            </a:pPr>
            <a:r>
              <a:rPr lang="en-US" sz="3100" dirty="0">
                <a:solidFill>
                  <a:schemeClr val="tx1"/>
                </a:solidFill>
              </a:rPr>
              <a:t>The Anonymous Students at Northglenn High School</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5400" y="29737050"/>
            <a:ext cx="3028950" cy="3028950"/>
          </a:xfrm>
          <a:prstGeom prst="rect">
            <a:avLst/>
          </a:prstGeom>
        </p:spPr>
      </p:pic>
      <p:sp>
        <p:nvSpPr>
          <p:cNvPr id="21" name="TextBox 20"/>
          <p:cNvSpPr txBox="1"/>
          <p:nvPr/>
        </p:nvSpPr>
        <p:spPr>
          <a:xfrm>
            <a:off x="23526750" y="30937200"/>
            <a:ext cx="19678650" cy="784830"/>
          </a:xfrm>
          <a:prstGeom prst="rect">
            <a:avLst/>
          </a:prstGeom>
          <a:noFill/>
        </p:spPr>
        <p:txBody>
          <a:bodyPr wrap="square" rtlCol="0">
            <a:spAutoFit/>
          </a:bodyPr>
          <a:lstStyle/>
          <a:p>
            <a:pPr algn="r"/>
            <a:r>
              <a:rPr lang="en-US" sz="4500" dirty="0">
                <a:solidFill>
                  <a:srgbClr val="FFFF00"/>
                </a:solidFill>
                <a:latin typeface="Arial Black" panose="020B0A04020102020204" pitchFamily="34" charset="0"/>
              </a:rPr>
              <a:t>Alan Knutson and Hailey Mahaffey</a:t>
            </a:r>
          </a:p>
        </p:txBody>
      </p:sp>
      <p:sp>
        <p:nvSpPr>
          <p:cNvPr id="22" name="TextBox 21"/>
          <p:cNvSpPr txBox="1"/>
          <p:nvPr/>
        </p:nvSpPr>
        <p:spPr>
          <a:xfrm>
            <a:off x="990600" y="30937200"/>
            <a:ext cx="19202400" cy="784830"/>
          </a:xfrm>
          <a:prstGeom prst="rect">
            <a:avLst/>
          </a:prstGeom>
          <a:noFill/>
        </p:spPr>
        <p:txBody>
          <a:bodyPr wrap="square" rtlCol="0">
            <a:spAutoFit/>
          </a:bodyPr>
          <a:lstStyle/>
          <a:p>
            <a:r>
              <a:rPr lang="en-US" sz="4500" dirty="0">
                <a:latin typeface="+mj-lt"/>
              </a:rPr>
              <a:t>Northglenn HS STEM   601 W. 100</a:t>
            </a:r>
            <a:r>
              <a:rPr lang="en-US" sz="4500" baseline="30000" dirty="0">
                <a:latin typeface="+mj-lt"/>
              </a:rPr>
              <a:t>th</a:t>
            </a:r>
            <a:r>
              <a:rPr lang="en-US" sz="4500" dirty="0">
                <a:latin typeface="+mj-lt"/>
              </a:rPr>
              <a:t> Place  Northglenn, CO 80260</a:t>
            </a:r>
          </a:p>
        </p:txBody>
      </p:sp>
      <p:sp>
        <p:nvSpPr>
          <p:cNvPr id="23" name="Rectangle 22"/>
          <p:cNvSpPr/>
          <p:nvPr/>
        </p:nvSpPr>
        <p:spPr>
          <a:xfrm>
            <a:off x="29074440" y="27470100"/>
            <a:ext cx="14272474" cy="27051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References</a:t>
            </a:r>
          </a:p>
          <a:p>
            <a:r>
              <a:rPr lang="en-US" sz="1100" dirty="0">
                <a:solidFill>
                  <a:schemeClr val="tx1"/>
                </a:solidFill>
              </a:rPr>
              <a:t>ABC of NC Child Development Center, N. (2017, November 29). FREE Parent and Professional Classes. Retrieved from https://abcofnc.org/services/free-parenting-courses/</a:t>
            </a:r>
          </a:p>
          <a:p>
            <a:r>
              <a:rPr lang="en-US" sz="1100" dirty="0">
                <a:solidFill>
                  <a:schemeClr val="tx1"/>
                </a:solidFill>
              </a:rPr>
              <a:t>A.C.E.C., N. (2015, November 10). High School Students Design Websites for Autism Awareness. Retrieved from https://www.adamscountyeducation.org/news/high-school-website-design/</a:t>
            </a:r>
          </a:p>
          <a:p>
            <a:r>
              <a:rPr lang="en-US" sz="1100" dirty="0">
                <a:solidFill>
                  <a:schemeClr val="tx1"/>
                </a:solidFill>
              </a:rPr>
              <a:t>Amazon.com, N. (2017, December 5). Fidget Toys 7 Pack Sensory Toys by Vital Toys- Includes Liquid Motion Bubbler,Magic Ball,Fidget Cube,Stretchy Strings,Flippy Chain/Ideal Set of Autism Toys/Stress Relief Toys for ADHD,ADD and Anxiety.: Toys &amp; Games. Retrieved from https://www.amazon.com/Toys-Sensory-Vital-Stretchy-Anxiety/dp/B076V3YP9V/ref=sr_1_17?ie=UTF8&amp;qid=1511904487&amp;sr=8-17&amp;keywords=autism</a:t>
            </a:r>
          </a:p>
          <a:p>
            <a:r>
              <a:rPr lang="en-US" sz="1100" dirty="0">
                <a:solidFill>
                  <a:schemeClr val="tx1"/>
                </a:solidFill>
              </a:rPr>
              <a:t>Amazon.com, N. (2017, December 5). Stages Learning Materials Language Builder Picture Noun Flash Cards Photo Vocabulary Autism Learning Products. Retrieved December 5, 2017, from https://www.amazon.com/Stages-Learning-Materials-Language-Vocabulary/dp/B01N9V10IU/ref=sr_1_34_sspa?ie=UTF8&amp;qid=1511904567&amp;sr=8-34-spons&amp;keywords=autism&amp;psc=1</a:t>
            </a:r>
          </a:p>
          <a:p>
            <a:r>
              <a:rPr lang="en-US" sz="1100" dirty="0">
                <a:solidFill>
                  <a:schemeClr val="tx1"/>
                </a:solidFill>
              </a:rPr>
              <a:t>Autism Partnership, N. (2017, December 5). Autism Partnership. Retrieved from https://www.autismpartnership.com/general-information/training-and-staff-development</a:t>
            </a:r>
          </a:p>
          <a:p>
            <a:r>
              <a:rPr lang="en-US" sz="1100" dirty="0">
                <a:solidFill>
                  <a:schemeClr val="tx1"/>
                </a:solidFill>
              </a:rPr>
              <a:t>Autism Supplies &amp; Development, N. (2017, September 5). Autism Supplies And Developments Picture Exchange Communication System Behaviour Keyring: Toys &amp; Games. Retrieved December 5, 2017, from https://www.amazon.com/Autism-Supplies-Developments-Communication-Behaviour/dp/B00JNUSDWA/ref=sr_1_7?ie=UTF8&amp;qid=1511904487&amp;sr=8-7&amp;keywords=autism</a:t>
            </a:r>
          </a:p>
          <a:p>
            <a:r>
              <a:rPr lang="en-US" sz="1100" dirty="0">
                <a:solidFill>
                  <a:schemeClr val="tx1"/>
                </a:solidFill>
              </a:rPr>
              <a:t>Facts and Statistics. (n.d.). Retrieved April 06, 2018, from http://www.autism-society.org/what-is/facts-and-statistics/</a:t>
            </a:r>
          </a:p>
          <a:p>
            <a:r>
              <a:rPr lang="en-US" sz="1100" dirty="0">
                <a:solidFill>
                  <a:schemeClr val="tx1"/>
                </a:solidFill>
              </a:rPr>
              <a:t>Gonzalez, T., &amp; Carter, C. (2017, December 5). CLASSROOM 360 AUTISM TEACHER TRAINING. Retrieved December 5, 2017, from http://www.buildingblox.net/workshops.html</a:t>
            </a:r>
          </a:p>
          <a:p>
            <a:r>
              <a:rPr lang="en-US" sz="1100" dirty="0">
                <a:solidFill>
                  <a:schemeClr val="tx1"/>
                </a:solidFill>
              </a:rPr>
              <a:t>Sails Group, N. (2017, June 19). The Importance of Autism Training for Teachers. Retrieved from </a:t>
            </a:r>
            <a:r>
              <a:rPr lang="en-US" sz="1100" u="sng" dirty="0">
                <a:solidFill>
                  <a:schemeClr val="tx1"/>
                </a:solidFill>
                <a:hlinkClick r:id="rId4"/>
              </a:rPr>
              <a:t>http://sailsgroup.org/importance-autism-training-teachers/</a:t>
            </a:r>
            <a:endParaRPr lang="en-US" sz="1100" b="1" dirty="0">
              <a:solidFill>
                <a:schemeClr val="tx1"/>
              </a:solidFill>
            </a:endParaRPr>
          </a:p>
        </p:txBody>
      </p:sp>
      <p:pic>
        <p:nvPicPr>
          <p:cNvPr id="1026" name="Picture 2" descr="https://lh5.googleusercontent.com/8I5eks6vQJ57O0CGmD5mE-biR5V4xzvNibBwko5yffZJ_nrnmpVZjX92lV1oKXsQPSYBaeyTA4EGl7oRao07HHygIgW5ND0-qgcckv5dtkW8MBI088v8d7ILOdHZxM14ECXS83pN">
            <a:extLst>
              <a:ext uri="{FF2B5EF4-FFF2-40B4-BE49-F238E27FC236}">
                <a16:creationId xmlns:a16="http://schemas.microsoft.com/office/drawing/2014/main" id="{D1B73561-D06D-4B33-BB71-B31F4C3F0A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1200" y="16764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D89E64-E4A4-4A9B-8C56-0F3621D64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618" y="13509404"/>
            <a:ext cx="5690468" cy="5792691"/>
          </a:xfrm>
          <a:prstGeom prst="rect">
            <a:avLst/>
          </a:prstGeom>
        </p:spPr>
      </p:pic>
      <p:pic>
        <p:nvPicPr>
          <p:cNvPr id="11" name="Picture 10">
            <a:extLst>
              <a:ext uri="{FF2B5EF4-FFF2-40B4-BE49-F238E27FC236}">
                <a16:creationId xmlns:a16="http://schemas.microsoft.com/office/drawing/2014/main" id="{E4B4C0E7-6684-4D7D-A1A2-803AABCDC8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71142" y="13483782"/>
            <a:ext cx="9095475" cy="5857178"/>
          </a:xfrm>
          <a:prstGeom prst="rect">
            <a:avLst/>
          </a:prstGeom>
        </p:spPr>
      </p:pic>
      <p:sp>
        <p:nvSpPr>
          <p:cNvPr id="42" name="Rectangle 41">
            <a:extLst>
              <a:ext uri="{FF2B5EF4-FFF2-40B4-BE49-F238E27FC236}">
                <a16:creationId xmlns:a16="http://schemas.microsoft.com/office/drawing/2014/main" id="{ABC95C69-CA36-47F4-8515-F204D8013327}"/>
              </a:ext>
            </a:extLst>
          </p:cNvPr>
          <p:cNvSpPr/>
          <p:nvPr/>
        </p:nvSpPr>
        <p:spPr>
          <a:xfrm>
            <a:off x="29070750" y="4932302"/>
            <a:ext cx="14219887" cy="223472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Results</a:t>
            </a: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a:p>
            <a:pPr algn="ctr"/>
            <a:endParaRPr lang="en-US" sz="4000" b="1" dirty="0">
              <a:solidFill>
                <a:schemeClr val="tx1"/>
              </a:solidFill>
            </a:endParaRPr>
          </a:p>
        </p:txBody>
      </p:sp>
      <p:pic>
        <p:nvPicPr>
          <p:cNvPr id="44" name="Picture 43">
            <a:extLst>
              <a:ext uri="{FF2B5EF4-FFF2-40B4-BE49-F238E27FC236}">
                <a16:creationId xmlns:a16="http://schemas.microsoft.com/office/drawing/2014/main" id="{02F2D2D7-2275-4242-8F82-79D8F7286C8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679" t="2726" r="12804"/>
          <a:stretch/>
        </p:blipFill>
        <p:spPr>
          <a:xfrm>
            <a:off x="34890031" y="21734293"/>
            <a:ext cx="8358317" cy="5545307"/>
          </a:xfrm>
          <a:prstGeom prst="rect">
            <a:avLst/>
          </a:prstGeom>
        </p:spPr>
      </p:pic>
      <p:pic>
        <p:nvPicPr>
          <p:cNvPr id="45" name="Picture 44">
            <a:extLst>
              <a:ext uri="{FF2B5EF4-FFF2-40B4-BE49-F238E27FC236}">
                <a16:creationId xmlns:a16="http://schemas.microsoft.com/office/drawing/2014/main" id="{52711A46-C53F-48C1-9BC1-E499B2D7F18D}"/>
              </a:ext>
            </a:extLst>
          </p:cNvPr>
          <p:cNvPicPr>
            <a:picLocks noChangeAspect="1"/>
          </p:cNvPicPr>
          <p:nvPr/>
        </p:nvPicPr>
        <p:blipFill rotWithShape="1">
          <a:blip r:embed="rId9">
            <a:extLst>
              <a:ext uri="{28A0092B-C50C-407E-A947-70E740481C1C}">
                <a14:useLocalDpi xmlns:a14="http://schemas.microsoft.com/office/drawing/2010/main" val="0"/>
              </a:ext>
            </a:extLst>
          </a:blip>
          <a:srcRect l="9251" t="1196" r="13912"/>
          <a:stretch/>
        </p:blipFill>
        <p:spPr>
          <a:xfrm>
            <a:off x="29089451" y="5491007"/>
            <a:ext cx="14241421" cy="6319994"/>
          </a:xfrm>
          <a:prstGeom prst="rect">
            <a:avLst/>
          </a:prstGeom>
        </p:spPr>
      </p:pic>
      <p:pic>
        <p:nvPicPr>
          <p:cNvPr id="46" name="Picture 45">
            <a:extLst>
              <a:ext uri="{FF2B5EF4-FFF2-40B4-BE49-F238E27FC236}">
                <a16:creationId xmlns:a16="http://schemas.microsoft.com/office/drawing/2014/main" id="{465B1286-01EC-494F-BDEE-46977A37F2F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235" r="19205"/>
          <a:stretch/>
        </p:blipFill>
        <p:spPr>
          <a:xfrm>
            <a:off x="29061377" y="11815113"/>
            <a:ext cx="8225106" cy="5587363"/>
          </a:xfrm>
          <a:prstGeom prst="rect">
            <a:avLst/>
          </a:prstGeom>
        </p:spPr>
      </p:pic>
      <p:pic>
        <p:nvPicPr>
          <p:cNvPr id="47" name="Picture 46">
            <a:extLst>
              <a:ext uri="{FF2B5EF4-FFF2-40B4-BE49-F238E27FC236}">
                <a16:creationId xmlns:a16="http://schemas.microsoft.com/office/drawing/2014/main" id="{5E821508-D39A-47C9-90B0-69CEF7BA65C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8156" t="8338" r="13828" b="-8338"/>
          <a:stretch/>
        </p:blipFill>
        <p:spPr>
          <a:xfrm>
            <a:off x="29100027" y="21715502"/>
            <a:ext cx="5822971" cy="6097498"/>
          </a:xfrm>
          <a:prstGeom prst="rect">
            <a:avLst/>
          </a:prstGeom>
        </p:spPr>
      </p:pic>
      <p:pic>
        <p:nvPicPr>
          <p:cNvPr id="48" name="Picture 47">
            <a:extLst>
              <a:ext uri="{FF2B5EF4-FFF2-40B4-BE49-F238E27FC236}">
                <a16:creationId xmlns:a16="http://schemas.microsoft.com/office/drawing/2014/main" id="{E363EFD7-430B-41F6-B7F2-A449D4C83BA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507" t="4362" r="16150"/>
          <a:stretch/>
        </p:blipFill>
        <p:spPr>
          <a:xfrm>
            <a:off x="29089451" y="17402476"/>
            <a:ext cx="8197032" cy="4377292"/>
          </a:xfrm>
          <a:prstGeom prst="rect">
            <a:avLst/>
          </a:prstGeom>
        </p:spPr>
      </p:pic>
      <p:pic>
        <p:nvPicPr>
          <p:cNvPr id="49" name="Picture 48">
            <a:extLst>
              <a:ext uri="{FF2B5EF4-FFF2-40B4-BE49-F238E27FC236}">
                <a16:creationId xmlns:a16="http://schemas.microsoft.com/office/drawing/2014/main" id="{02093E19-8E79-493C-A038-99061041C635}"/>
              </a:ext>
            </a:extLst>
          </p:cNvPr>
          <p:cNvPicPr>
            <a:picLocks noChangeAspect="1"/>
          </p:cNvPicPr>
          <p:nvPr/>
        </p:nvPicPr>
        <p:blipFill rotWithShape="1">
          <a:blip r:embed="rId13">
            <a:extLst>
              <a:ext uri="{28A0092B-C50C-407E-A947-70E740481C1C}">
                <a14:useLocalDpi xmlns:a14="http://schemas.microsoft.com/office/drawing/2010/main" val="0"/>
              </a:ext>
            </a:extLst>
          </a:blip>
          <a:srcRect l="29585" t="4235" r="32840"/>
          <a:stretch/>
        </p:blipFill>
        <p:spPr>
          <a:xfrm>
            <a:off x="37258409" y="11761899"/>
            <a:ext cx="5959813" cy="10137801"/>
          </a:xfrm>
          <a:prstGeom prst="rect">
            <a:avLst/>
          </a:prstGeom>
        </p:spPr>
      </p:pic>
    </p:spTree>
    <p:extLst>
      <p:ext uri="{BB962C8B-B14F-4D97-AF65-F5344CB8AC3E}">
        <p14:creationId xmlns:p14="http://schemas.microsoft.com/office/powerpoint/2010/main" val="1364469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1017</Words>
  <Application>Microsoft Office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Glenn</dc:creator>
  <cp:lastModifiedBy>Alan Knutson</cp:lastModifiedBy>
  <cp:revision>25</cp:revision>
  <cp:lastPrinted>2014-09-11T15:42:14Z</cp:lastPrinted>
  <dcterms:created xsi:type="dcterms:W3CDTF">2014-09-11T15:15:49Z</dcterms:created>
  <dcterms:modified xsi:type="dcterms:W3CDTF">2018-04-26T20:11:47Z</dcterms:modified>
</cp:coreProperties>
</file>