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47" autoAdjust="0"/>
  </p:normalViewPr>
  <p:slideViewPr>
    <p:cSldViewPr>
      <p:cViewPr>
        <p:scale>
          <a:sx n="20" d="100"/>
          <a:sy n="20" d="100"/>
        </p:scale>
        <p:origin x="2058" y="4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BC856F0-0952-41F0-9096-F74741D76FDC}" type="datetimeFigureOut">
              <a:rPr lang="en-US" smtClean="0"/>
              <a:t>4/26/2018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FF3A8A-B0F0-4A40-85B9-901180EA40C4}" type="slidenum">
              <a:rPr lang="en-US" smtClean="0"/>
              <a:t>‹#›</a:t>
            </a:fld>
            <a:endParaRPr lang="en-US"/>
          </a:p>
        </p:txBody>
      </p:sp>
    </p:spTree>
    <p:extLst>
      <p:ext uri="{BB962C8B-B14F-4D97-AF65-F5344CB8AC3E}">
        <p14:creationId xmlns:p14="http://schemas.microsoft.com/office/powerpoint/2010/main" val="26671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F3A8A-B0F0-4A40-85B9-901180EA40C4}" type="slidenum">
              <a:rPr lang="en-US" smtClean="0"/>
              <a:t>1</a:t>
            </a:fld>
            <a:endParaRPr lang="en-US"/>
          </a:p>
        </p:txBody>
      </p:sp>
    </p:spTree>
    <p:extLst>
      <p:ext uri="{BB962C8B-B14F-4D97-AF65-F5344CB8AC3E}">
        <p14:creationId xmlns:p14="http://schemas.microsoft.com/office/powerpoint/2010/main" val="20287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3A1218-13B9-4B8E-B7FF-03A943F57409}"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424444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1218-13B9-4B8E-B7FF-03A943F57409}"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129670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1218-13B9-4B8E-B7FF-03A943F57409}"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25967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1218-13B9-4B8E-B7FF-03A943F57409}"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334405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A1218-13B9-4B8E-B7FF-03A943F57409}"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209365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3A1218-13B9-4B8E-B7FF-03A943F57409}"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341818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3A1218-13B9-4B8E-B7FF-03A943F57409}"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91342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3A1218-13B9-4B8E-B7FF-03A943F57409}" type="datetimeFigureOut">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173471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A1218-13B9-4B8E-B7FF-03A943F57409}" type="datetimeFigureOut">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395266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A1218-13B9-4B8E-B7FF-03A943F57409}"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3282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A1218-13B9-4B8E-B7FF-03A943F57409}"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28DB2-A1CA-451C-8EF8-AD3D77851572}" type="slidenum">
              <a:rPr lang="en-US" smtClean="0"/>
              <a:t>‹#›</a:t>
            </a:fld>
            <a:endParaRPr lang="en-US"/>
          </a:p>
        </p:txBody>
      </p:sp>
    </p:spTree>
    <p:extLst>
      <p:ext uri="{BB962C8B-B14F-4D97-AF65-F5344CB8AC3E}">
        <p14:creationId xmlns:p14="http://schemas.microsoft.com/office/powerpoint/2010/main" val="339072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6E3A1218-13B9-4B8E-B7FF-03A943F57409}" type="datetimeFigureOut">
              <a:rPr lang="en-US" smtClean="0"/>
              <a:t>4/26/2018</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40828DB2-A1CA-451C-8EF8-AD3D77851572}" type="slidenum">
              <a:rPr lang="en-US" smtClean="0"/>
              <a:t>‹#›</a:t>
            </a:fld>
            <a:endParaRPr lang="en-US"/>
          </a:p>
        </p:txBody>
      </p:sp>
    </p:spTree>
    <p:extLst>
      <p:ext uri="{BB962C8B-B14F-4D97-AF65-F5344CB8AC3E}">
        <p14:creationId xmlns:p14="http://schemas.microsoft.com/office/powerpoint/2010/main" val="144630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42672000" cy="762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85800" y="30861000"/>
            <a:ext cx="42672000" cy="762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4267200"/>
            <a:ext cx="42672000" cy="381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315575" y="1666964"/>
            <a:ext cx="23241000" cy="1200329"/>
          </a:xfrm>
          <a:prstGeom prst="rect">
            <a:avLst/>
          </a:prstGeom>
          <a:noFill/>
        </p:spPr>
        <p:txBody>
          <a:bodyPr wrap="square" rtlCol="0">
            <a:spAutoFit/>
          </a:bodyPr>
          <a:lstStyle/>
          <a:p>
            <a:pPr algn="ctr"/>
            <a:r>
              <a:rPr lang="en-US" sz="7200" dirty="0" smtClean="0">
                <a:latin typeface="Arial Black" panose="020B0A04020102020204" pitchFamily="34" charset="0"/>
              </a:rPr>
              <a:t>Anatomy In Clay </a:t>
            </a:r>
            <a:endParaRPr lang="en-US" sz="7200" dirty="0">
              <a:latin typeface="Arial Black" panose="020B0A04020102020204" pitchFamily="34" charset="0"/>
            </a:endParaRPr>
          </a:p>
        </p:txBody>
      </p:sp>
      <p:sp>
        <p:nvSpPr>
          <p:cNvPr id="10" name="TextBox 9"/>
          <p:cNvSpPr txBox="1"/>
          <p:nvPr/>
        </p:nvSpPr>
        <p:spPr>
          <a:xfrm>
            <a:off x="1219200" y="2730935"/>
            <a:ext cx="42138600" cy="1015663"/>
          </a:xfrm>
          <a:prstGeom prst="rect">
            <a:avLst/>
          </a:prstGeom>
          <a:noFill/>
          <a:ln w="3175">
            <a:solidFill>
              <a:schemeClr val="tx1"/>
            </a:solidFill>
          </a:ln>
        </p:spPr>
        <p:txBody>
          <a:bodyPr wrap="square" rtlCol="0">
            <a:spAutoFit/>
          </a:bodyPr>
          <a:lstStyle/>
          <a:p>
            <a:pPr algn="ctr"/>
            <a:r>
              <a:rPr lang="en-US" sz="6000" dirty="0" smtClean="0">
                <a:latin typeface="Arial Black" panose="020B0A04020102020204" pitchFamily="34" charset="0"/>
              </a:rPr>
              <a:t>Lesson plans for </a:t>
            </a:r>
            <a:r>
              <a:rPr lang="en-US" sz="6000" dirty="0" smtClean="0">
                <a:latin typeface="Arial Black" panose="020B0A04020102020204" pitchFamily="34" charset="0"/>
              </a:rPr>
              <a:t>Elementary </a:t>
            </a:r>
            <a:r>
              <a:rPr lang="en-US" sz="6000" dirty="0" smtClean="0">
                <a:latin typeface="Arial Black" panose="020B0A04020102020204" pitchFamily="34" charset="0"/>
              </a:rPr>
              <a:t>kids</a:t>
            </a:r>
            <a:endParaRPr lang="en-US" sz="6000" dirty="0">
              <a:latin typeface="Arial Black" panose="020B0A04020102020204" pitchFamily="34" charset="0"/>
            </a:endParaRPr>
          </a:p>
        </p:txBody>
      </p:sp>
      <p:sp>
        <p:nvSpPr>
          <p:cNvPr id="12" name="Rectangle 11"/>
          <p:cNvSpPr/>
          <p:nvPr/>
        </p:nvSpPr>
        <p:spPr>
          <a:xfrm>
            <a:off x="1257300" y="5105400"/>
            <a:ext cx="13563600" cy="609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Purpose/Introduction</a:t>
            </a: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3" name="Rectangle 12"/>
          <p:cNvSpPr/>
          <p:nvPr/>
        </p:nvSpPr>
        <p:spPr>
          <a:xfrm>
            <a:off x="1257300" y="11811000"/>
            <a:ext cx="13563600" cy="883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nchorCtr="0"/>
          <a:lstStyle/>
          <a:p>
            <a:r>
              <a:rPr lang="en-US" sz="4800" dirty="0" smtClean="0">
                <a:solidFill>
                  <a:schemeClr val="tx1"/>
                </a:solidFill>
              </a:rPr>
              <a:t>Our </a:t>
            </a:r>
            <a:r>
              <a:rPr lang="en-US" sz="4800" dirty="0">
                <a:solidFill>
                  <a:schemeClr val="tx1"/>
                </a:solidFill>
              </a:rPr>
              <a:t>main goal is to help jumpstart the interest in anatomy and the human body systems earlier in schooling.  Students only learn so much from worksheets and presentations. We hope in using hands on activities and clay manikins, to help inspire the next generation to follow into the medical </a:t>
            </a:r>
            <a:r>
              <a:rPr lang="en-US" sz="4800" dirty="0" smtClean="0">
                <a:solidFill>
                  <a:schemeClr val="tx1"/>
                </a:solidFill>
              </a:rPr>
              <a:t>field.</a:t>
            </a:r>
            <a:endParaRPr lang="en-US" sz="4800" b="1" dirty="0">
              <a:solidFill>
                <a:schemeClr val="tx1"/>
              </a:solidFill>
            </a:endParaRPr>
          </a:p>
          <a:p>
            <a:pPr algn="ctr"/>
            <a:endParaRPr lang="en-US" sz="4800" b="1" dirty="0" smtClean="0">
              <a:solidFill>
                <a:schemeClr val="tx1"/>
              </a:solidFill>
            </a:endParaRPr>
          </a:p>
          <a:p>
            <a:pPr algn="ctr"/>
            <a:endParaRPr lang="en-US" sz="6000" b="1" dirty="0" smtClean="0">
              <a:solidFill>
                <a:schemeClr val="tx1"/>
              </a:solidFill>
            </a:endParaRPr>
          </a:p>
          <a:p>
            <a:pPr algn="ctr"/>
            <a:r>
              <a:rPr lang="en-US" sz="6000" b="1" dirty="0" smtClean="0">
                <a:solidFill>
                  <a:schemeClr val="tx1"/>
                </a:solidFill>
              </a:rPr>
              <a:t>Background/Literature review</a:t>
            </a:r>
            <a:endParaRPr lang="en-US" dirty="0" smtClean="0">
              <a:solidFill>
                <a:schemeClr val="tx1"/>
              </a:solidFill>
            </a:endParaRPr>
          </a:p>
          <a:p>
            <a:r>
              <a:rPr lang="en-US" sz="4800" dirty="0">
                <a:solidFill>
                  <a:schemeClr val="tx1"/>
                </a:solidFill>
              </a:rPr>
              <a:t>Most teachers don't have the opportunity to do hands on learning of the human body. Anatomy in clay allows students to sculpt their own body systems to better understand structures and functions. Having hands on learning lets students observe how the human body is set up and why location is so important. Anatomy in Clay is </a:t>
            </a:r>
            <a:r>
              <a:rPr lang="en-US" sz="4800" dirty="0" smtClean="0">
                <a:solidFill>
                  <a:schemeClr val="tx1"/>
                </a:solidFill>
              </a:rPr>
              <a:t>a company </a:t>
            </a:r>
            <a:r>
              <a:rPr lang="en-US" sz="4800" dirty="0">
                <a:solidFill>
                  <a:schemeClr val="tx1"/>
                </a:solidFill>
              </a:rPr>
              <a:t>that provides an easier way to teach anatomy with hands on learning with manikins and clay. </a:t>
            </a:r>
          </a:p>
          <a:p>
            <a:r>
              <a:rPr lang="en-US" sz="4800" dirty="0">
                <a:solidFill>
                  <a:schemeClr val="tx1"/>
                </a:solidFill>
              </a:rPr>
              <a:t/>
            </a:r>
            <a:br>
              <a:rPr lang="en-US" sz="4800" dirty="0">
                <a:solidFill>
                  <a:schemeClr val="tx1"/>
                </a:solidFill>
              </a:rPr>
            </a:br>
            <a:endParaRPr lang="en-US" sz="4800"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4" name="Rectangle 13"/>
          <p:cNvSpPr/>
          <p:nvPr/>
        </p:nvSpPr>
        <p:spPr>
          <a:xfrm>
            <a:off x="1257300" y="21717000"/>
            <a:ext cx="13620750" cy="845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sz="6000" b="1" dirty="0" smtClean="0">
              <a:solidFill>
                <a:schemeClr val="tx1"/>
              </a:solidFill>
            </a:endParaRPr>
          </a:p>
          <a:p>
            <a:pPr algn="ctr"/>
            <a:endParaRPr lang="en-US" sz="6000" b="1" dirty="0" smtClean="0">
              <a:solidFill>
                <a:schemeClr val="tx1"/>
              </a:solidFill>
            </a:endParaRPr>
          </a:p>
          <a:p>
            <a:pPr algn="ctr"/>
            <a:endParaRPr lang="en-US" sz="6000" b="1" dirty="0">
              <a:solidFill>
                <a:schemeClr val="tx1"/>
              </a:solidFill>
            </a:endParaRPr>
          </a:p>
          <a:p>
            <a:pPr algn="ctr"/>
            <a:endParaRPr lang="en-US" sz="6000" b="1" dirty="0" smtClean="0">
              <a:solidFill>
                <a:schemeClr val="tx1"/>
              </a:solidFill>
            </a:endParaRPr>
          </a:p>
          <a:p>
            <a:r>
              <a:rPr lang="en-US" sz="6000" b="1" dirty="0" smtClean="0">
                <a:solidFill>
                  <a:schemeClr val="tx1"/>
                </a:solidFill>
              </a:rPr>
              <a:t>Methodology</a:t>
            </a:r>
          </a:p>
          <a:p>
            <a:r>
              <a:rPr lang="en-US" sz="4500" dirty="0" smtClean="0">
                <a:solidFill>
                  <a:schemeClr val="tx1"/>
                </a:solidFill>
              </a:rPr>
              <a:t>First</a:t>
            </a:r>
            <a:r>
              <a:rPr lang="en-US" sz="4500" dirty="0">
                <a:solidFill>
                  <a:schemeClr val="tx1"/>
                </a:solidFill>
              </a:rPr>
              <a:t>, the teachers were contacted to see if they were interested in having the Anatomy In Clay lesson to be taught. Meetings with both schools were held to discuss the dates and resources needed. After the meeting, the skeletal and nervous system lesson plans were taught at Federal Heights Elementary. Each group of four got two sets of manikins and a box of supplies that included different colors and tools. A step by step presentation of what to do was given so the students can follow and have an accurate representation of the body system assigned to them</a:t>
            </a:r>
          </a:p>
          <a:p>
            <a:pPr algn="ctr"/>
            <a:endParaRPr lang="en-US" sz="4500"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7" name="Rectangle 16"/>
          <p:cNvSpPr/>
          <p:nvPr/>
        </p:nvSpPr>
        <p:spPr>
          <a:xfrm>
            <a:off x="15506700" y="21067001"/>
            <a:ext cx="13563600" cy="86509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smtClean="0">
              <a:solidFill>
                <a:schemeClr val="tx1"/>
              </a:solidFill>
            </a:endParaRPr>
          </a:p>
          <a:p>
            <a:pPr algn="ctr"/>
            <a:endParaRPr lang="en-US" sz="6000" b="1" dirty="0">
              <a:solidFill>
                <a:schemeClr val="tx1"/>
              </a:solidFill>
            </a:endParaRPr>
          </a:p>
          <a:p>
            <a:pPr algn="ctr"/>
            <a:endParaRPr lang="en-US" sz="6000" b="1" dirty="0" smtClean="0">
              <a:solidFill>
                <a:schemeClr val="tx1"/>
              </a:solidFill>
            </a:endParaRPr>
          </a:p>
          <a:p>
            <a:pPr algn="ctr"/>
            <a:endParaRPr lang="en-US" sz="4200" b="1" dirty="0">
              <a:solidFill>
                <a:schemeClr val="tx1"/>
              </a:solidFill>
            </a:endParaRPr>
          </a:p>
          <a:p>
            <a:pPr algn="ctr"/>
            <a:r>
              <a:rPr lang="en-US" sz="6000" b="1" dirty="0" smtClean="0">
                <a:solidFill>
                  <a:schemeClr val="tx1"/>
                </a:solidFill>
              </a:rPr>
              <a:t>Analysis</a:t>
            </a:r>
            <a:endParaRPr lang="en-US" sz="6000" b="1" dirty="0" smtClean="0">
              <a:solidFill>
                <a:schemeClr val="tx1"/>
              </a:solidFill>
            </a:endParaRPr>
          </a:p>
          <a:p>
            <a:r>
              <a:rPr lang="en-US" sz="4100" dirty="0" smtClean="0">
                <a:solidFill>
                  <a:schemeClr val="tx1"/>
                </a:solidFill>
              </a:rPr>
              <a:t>The students improved by 20% form the pretest to the post </a:t>
            </a:r>
            <a:r>
              <a:rPr lang="en-US" sz="4100" dirty="0" smtClean="0">
                <a:solidFill>
                  <a:schemeClr val="tx1"/>
                </a:solidFill>
              </a:rPr>
              <a:t>test. A </a:t>
            </a:r>
            <a:r>
              <a:rPr lang="en-US" sz="4100" dirty="0">
                <a:solidFill>
                  <a:schemeClr val="tx1"/>
                </a:solidFill>
              </a:rPr>
              <a:t>few students like Tristan, Jose and </a:t>
            </a:r>
            <a:r>
              <a:rPr lang="en-US" sz="4100" dirty="0" err="1">
                <a:solidFill>
                  <a:schemeClr val="tx1"/>
                </a:solidFill>
              </a:rPr>
              <a:t>Kain</a:t>
            </a:r>
            <a:r>
              <a:rPr lang="en-US" sz="4100" dirty="0">
                <a:solidFill>
                  <a:schemeClr val="tx1"/>
                </a:solidFill>
              </a:rPr>
              <a:t> all improved greatly. Both Tristan and Jose got a 0/5 on their pretests and they both got  3/5 on their post test. </a:t>
            </a:r>
            <a:r>
              <a:rPr lang="en-US" sz="4100" dirty="0" err="1">
                <a:solidFill>
                  <a:schemeClr val="tx1"/>
                </a:solidFill>
              </a:rPr>
              <a:t>Kain</a:t>
            </a:r>
            <a:r>
              <a:rPr lang="en-US" sz="4100" dirty="0">
                <a:solidFill>
                  <a:schemeClr val="tx1"/>
                </a:solidFill>
              </a:rPr>
              <a:t> got a 2/5 on his pretest and then he got a 4/5 on his post tests. </a:t>
            </a:r>
            <a:r>
              <a:rPr lang="en-US" sz="4100" dirty="0" smtClean="0">
                <a:solidFill>
                  <a:schemeClr val="tx1"/>
                </a:solidFill>
              </a:rPr>
              <a:t>The </a:t>
            </a:r>
            <a:r>
              <a:rPr lang="en-US" sz="4100" dirty="0">
                <a:solidFill>
                  <a:schemeClr val="tx1"/>
                </a:solidFill>
              </a:rPr>
              <a:t>students improved by 28% from before to after the lesson</a:t>
            </a:r>
            <a:r>
              <a:rPr lang="en-US" sz="4100" dirty="0" smtClean="0">
                <a:solidFill>
                  <a:schemeClr val="tx1"/>
                </a:solidFill>
              </a:rPr>
              <a:t>. </a:t>
            </a:r>
            <a:r>
              <a:rPr lang="en-US" sz="4100" dirty="0">
                <a:solidFill>
                  <a:schemeClr val="tx1"/>
                </a:solidFill>
              </a:rPr>
              <a:t>The results were from Federal Heights elementary school fourth grade class. </a:t>
            </a:r>
            <a:r>
              <a:rPr lang="en-US" sz="4100" dirty="0" smtClean="0">
                <a:solidFill>
                  <a:schemeClr val="tx1"/>
                </a:solidFill>
              </a:rPr>
              <a:t>Sasha </a:t>
            </a:r>
            <a:r>
              <a:rPr lang="en-US" sz="4100" dirty="0">
                <a:solidFill>
                  <a:schemeClr val="tx1"/>
                </a:solidFill>
              </a:rPr>
              <a:t>staring the pre-test with a 5/5 to Nevaeh starting with a 1/5. The results show a general trend of improvement or constant scores</a:t>
            </a:r>
            <a:r>
              <a:rPr lang="en-US" sz="4100" dirty="0" smtClean="0">
                <a:solidFill>
                  <a:schemeClr val="tx1"/>
                </a:solidFill>
              </a:rPr>
              <a:t>. </a:t>
            </a:r>
            <a:r>
              <a:rPr lang="en-US" sz="4100" dirty="0" smtClean="0">
                <a:solidFill>
                  <a:schemeClr val="tx1"/>
                </a:solidFill>
              </a:rPr>
              <a:t>T</a:t>
            </a:r>
            <a:r>
              <a:rPr lang="en-US" sz="4100" dirty="0" smtClean="0">
                <a:solidFill>
                  <a:schemeClr val="tx1"/>
                </a:solidFill>
              </a:rPr>
              <a:t>he </a:t>
            </a:r>
            <a:r>
              <a:rPr lang="en-US" sz="4100" dirty="0">
                <a:solidFill>
                  <a:schemeClr val="tx1"/>
                </a:solidFill>
              </a:rPr>
              <a:t>fifth graders showed more interest and understood the content. </a:t>
            </a:r>
          </a:p>
          <a:p>
            <a:r>
              <a:rPr lang="en-US" sz="3600" dirty="0">
                <a:solidFill>
                  <a:schemeClr val="tx1"/>
                </a:solidFill>
              </a:rPr>
              <a:t/>
            </a:r>
            <a:br>
              <a:rPr lang="en-US" sz="3600" dirty="0">
                <a:solidFill>
                  <a:schemeClr val="tx1"/>
                </a:solidFill>
              </a:rPr>
            </a:br>
            <a:endParaRPr lang="en-US" sz="3600" dirty="0" smtClean="0">
              <a:solidFill>
                <a:schemeClr val="tx1"/>
              </a:solidFill>
            </a:endParaRPr>
          </a:p>
          <a:p>
            <a:pPr algn="ctr"/>
            <a:endParaRPr lang="en-US" sz="4400" dirty="0">
              <a:solidFill>
                <a:schemeClr val="tx1"/>
              </a:solidFill>
            </a:endParaRPr>
          </a:p>
          <a:p>
            <a:pPr algn="ctr"/>
            <a:endParaRPr lang="en-US" sz="4400" dirty="0" smtClean="0">
              <a:solidFill>
                <a:schemeClr val="tx1"/>
              </a:solidFill>
            </a:endParaRPr>
          </a:p>
          <a:p>
            <a:pPr algn="ctr"/>
            <a:endParaRPr lang="en-US" sz="4400" dirty="0" smtClean="0">
              <a:solidFill>
                <a:schemeClr val="tx1"/>
              </a:solidFill>
            </a:endParaRPr>
          </a:p>
          <a:p>
            <a:pPr algn="ctr"/>
            <a:endParaRPr lang="en-US" sz="4400" dirty="0">
              <a:solidFill>
                <a:schemeClr val="tx1"/>
              </a:solidFill>
            </a:endParaRPr>
          </a:p>
        </p:txBody>
      </p:sp>
      <p:sp>
        <p:nvSpPr>
          <p:cNvPr id="18" name="Rectangle 17"/>
          <p:cNvSpPr/>
          <p:nvPr/>
        </p:nvSpPr>
        <p:spPr>
          <a:xfrm>
            <a:off x="29698950" y="5105400"/>
            <a:ext cx="13563600" cy="609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smtClean="0">
              <a:solidFill>
                <a:schemeClr val="tx1"/>
              </a:solidFill>
            </a:endParaRPr>
          </a:p>
          <a:p>
            <a:pPr algn="ctr"/>
            <a:endParaRPr lang="en-US" sz="6000" b="1" dirty="0">
              <a:solidFill>
                <a:schemeClr val="tx1"/>
              </a:solidFill>
            </a:endParaRPr>
          </a:p>
          <a:p>
            <a:pPr algn="ctr"/>
            <a:endParaRPr lang="en-US" sz="6000" b="1" dirty="0" smtClean="0">
              <a:solidFill>
                <a:schemeClr val="tx1"/>
              </a:solidFill>
            </a:endParaRPr>
          </a:p>
          <a:p>
            <a:pPr algn="ctr"/>
            <a:r>
              <a:rPr lang="en-US" sz="6000" b="1" dirty="0" smtClean="0">
                <a:solidFill>
                  <a:schemeClr val="tx1"/>
                </a:solidFill>
              </a:rPr>
              <a:t>Design Process and Next Steps</a:t>
            </a:r>
          </a:p>
          <a:p>
            <a:r>
              <a:rPr lang="en-US" sz="3700" dirty="0" smtClean="0">
                <a:solidFill>
                  <a:schemeClr val="tx1"/>
                </a:solidFill>
              </a:rPr>
              <a:t>Compared </a:t>
            </a:r>
            <a:r>
              <a:rPr lang="en-US" sz="3700" dirty="0">
                <a:solidFill>
                  <a:schemeClr val="tx1"/>
                </a:solidFill>
              </a:rPr>
              <a:t>the pre and post test to see if there was any improvement after the anatomy in clay lessons. After the first school, changes were made from recommendations from our teacher and the elementary school teachers. A </a:t>
            </a:r>
            <a:r>
              <a:rPr lang="en-US" sz="3700" dirty="0" smtClean="0">
                <a:solidFill>
                  <a:schemeClr val="tx1"/>
                </a:solidFill>
              </a:rPr>
              <a:t>PowerPoint </a:t>
            </a:r>
            <a:r>
              <a:rPr lang="en-US" sz="3700" dirty="0">
                <a:solidFill>
                  <a:schemeClr val="tx1"/>
                </a:solidFill>
              </a:rPr>
              <a:t>slide was a recommendation we followed so the students can have a visual on what their </a:t>
            </a:r>
            <a:r>
              <a:rPr lang="en-US" sz="3700" dirty="0" err="1">
                <a:solidFill>
                  <a:schemeClr val="tx1"/>
                </a:solidFill>
              </a:rPr>
              <a:t>m</a:t>
            </a:r>
            <a:r>
              <a:rPr lang="en-US" sz="3700" dirty="0" err="1" smtClean="0">
                <a:solidFill>
                  <a:schemeClr val="tx1"/>
                </a:solidFill>
              </a:rPr>
              <a:t>aniken</a:t>
            </a:r>
            <a:r>
              <a:rPr lang="en-US" sz="3700" dirty="0" smtClean="0">
                <a:solidFill>
                  <a:schemeClr val="tx1"/>
                </a:solidFill>
              </a:rPr>
              <a:t> </a:t>
            </a:r>
            <a:r>
              <a:rPr lang="en-US" sz="3700" dirty="0">
                <a:solidFill>
                  <a:schemeClr val="tx1"/>
                </a:solidFill>
              </a:rPr>
              <a:t>is supposed to look like. Another recommendation was from the elementary school teachers, making sure each kid understood each function of their body system was tricky so they suggested having </a:t>
            </a:r>
            <a:r>
              <a:rPr lang="en-US" sz="3700" dirty="0" smtClean="0">
                <a:solidFill>
                  <a:schemeClr val="tx1"/>
                </a:solidFill>
              </a:rPr>
              <a:t>a worksheet </a:t>
            </a:r>
            <a:r>
              <a:rPr lang="en-US" sz="3700" dirty="0">
                <a:solidFill>
                  <a:schemeClr val="tx1"/>
                </a:solidFill>
              </a:rPr>
              <a:t>to go along with the clay lesson.</a:t>
            </a:r>
            <a:endParaRPr lang="en-US" sz="3700"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9" name="Rectangle 18"/>
          <p:cNvSpPr/>
          <p:nvPr/>
        </p:nvSpPr>
        <p:spPr>
          <a:xfrm>
            <a:off x="29698950" y="11810999"/>
            <a:ext cx="13563600" cy="107158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Results</a:t>
            </a:r>
          </a:p>
          <a:p>
            <a:pPr algn="ctr"/>
            <a:endParaRPr lang="en-US" sz="6000" b="1" dirty="0">
              <a:solidFill>
                <a:schemeClr val="tx1"/>
              </a:solidFill>
            </a:endParaRPr>
          </a:p>
          <a:p>
            <a:pPr algn="ctr"/>
            <a:endParaRPr lang="en-US" sz="6000" b="1" dirty="0" smtClean="0">
              <a:solidFill>
                <a:schemeClr val="tx1"/>
              </a:solidFill>
            </a:endParaRPr>
          </a:p>
          <a:p>
            <a:pPr algn="ctr"/>
            <a:endParaRPr lang="en-US" sz="6000" b="1" dirty="0">
              <a:solidFill>
                <a:schemeClr val="tx1"/>
              </a:solidFill>
            </a:endParaRPr>
          </a:p>
          <a:p>
            <a:pPr algn="ctr"/>
            <a:endParaRPr lang="en-US" sz="6000" b="1" dirty="0" smtClean="0">
              <a:solidFill>
                <a:schemeClr val="tx1"/>
              </a:solidFill>
            </a:endParaRPr>
          </a:p>
          <a:p>
            <a:pPr algn="ctr"/>
            <a:endParaRPr lang="en-US" sz="6000" b="1" dirty="0" smtClean="0">
              <a:solidFill>
                <a:schemeClr val="tx1"/>
              </a:solidFill>
            </a:endParaRPr>
          </a:p>
          <a:p>
            <a:pPr algn="ctr"/>
            <a:endParaRPr lang="en-US" sz="4400" dirty="0" smtClean="0">
              <a:solidFill>
                <a:schemeClr val="tx1"/>
              </a:solidFill>
            </a:endParaRPr>
          </a:p>
          <a:p>
            <a:pPr algn="ctr"/>
            <a:endParaRPr lang="en-US" sz="4400" dirty="0" smtClean="0">
              <a:solidFill>
                <a:schemeClr val="tx1"/>
              </a:solidFill>
            </a:endParaRPr>
          </a:p>
          <a:p>
            <a:pPr algn="ctr"/>
            <a:endParaRPr lang="en-US" sz="4400" dirty="0" smtClean="0">
              <a:solidFill>
                <a:schemeClr val="tx1"/>
              </a:solidFill>
            </a:endParaRPr>
          </a:p>
          <a:p>
            <a:pPr algn="ctr"/>
            <a:endParaRPr lang="en-US" sz="4400" dirty="0" smtClean="0">
              <a:solidFill>
                <a:schemeClr val="tx1"/>
              </a:solidFill>
            </a:endParaRPr>
          </a:p>
          <a:p>
            <a:pPr algn="ctr"/>
            <a:endParaRPr lang="en-US" sz="4400" dirty="0">
              <a:solidFill>
                <a:schemeClr val="tx1"/>
              </a:solidFill>
            </a:endParaRPr>
          </a:p>
        </p:txBody>
      </p:sp>
      <p:sp>
        <p:nvSpPr>
          <p:cNvPr id="20" name="Rectangle 19"/>
          <p:cNvSpPr/>
          <p:nvPr/>
        </p:nvSpPr>
        <p:spPr>
          <a:xfrm>
            <a:off x="29698950" y="23088599"/>
            <a:ext cx="13563600" cy="59914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smtClean="0">
              <a:solidFill>
                <a:schemeClr val="tx1"/>
              </a:solidFill>
            </a:endParaRPr>
          </a:p>
          <a:p>
            <a:pPr algn="ctr"/>
            <a:endParaRPr lang="en-US" sz="6000" b="1" dirty="0" smtClean="0">
              <a:solidFill>
                <a:schemeClr val="tx1"/>
              </a:solidFill>
            </a:endParaRPr>
          </a:p>
          <a:p>
            <a:pPr algn="ctr"/>
            <a:r>
              <a:rPr lang="en-US" sz="6000" b="1" dirty="0" smtClean="0">
                <a:solidFill>
                  <a:schemeClr val="tx1"/>
                </a:solidFill>
              </a:rPr>
              <a:t>Acknowledgements</a:t>
            </a:r>
            <a:endParaRPr lang="en-US" b="1" dirty="0" smtClean="0">
              <a:solidFill>
                <a:schemeClr val="tx1"/>
              </a:solidFill>
            </a:endParaRPr>
          </a:p>
          <a:p>
            <a:r>
              <a:rPr lang="en-US" dirty="0" err="1" smtClean="0">
                <a:solidFill>
                  <a:schemeClr val="tx1"/>
                </a:solidFill>
              </a:rPr>
              <a:t>Stukey</a:t>
            </a:r>
            <a:r>
              <a:rPr lang="en-US" dirty="0" smtClean="0">
                <a:solidFill>
                  <a:schemeClr val="tx1"/>
                </a:solidFill>
              </a:rPr>
              <a:t> </a:t>
            </a:r>
            <a:r>
              <a:rPr lang="en-US" dirty="0" smtClean="0">
                <a:solidFill>
                  <a:schemeClr val="tx1"/>
                </a:solidFill>
              </a:rPr>
              <a:t>Elementary</a:t>
            </a:r>
            <a:endParaRPr lang="en-US" dirty="0" smtClean="0">
              <a:solidFill>
                <a:schemeClr val="tx1"/>
              </a:solidFill>
            </a:endParaRPr>
          </a:p>
          <a:p>
            <a:r>
              <a:rPr lang="en-US" dirty="0" smtClean="0">
                <a:solidFill>
                  <a:schemeClr val="tx1"/>
                </a:solidFill>
              </a:rPr>
              <a:t>Federal Heights </a:t>
            </a:r>
            <a:r>
              <a:rPr lang="en-US" dirty="0" smtClean="0">
                <a:solidFill>
                  <a:schemeClr val="tx1"/>
                </a:solidFill>
              </a:rPr>
              <a:t>Elementary</a:t>
            </a:r>
          </a:p>
          <a:p>
            <a:r>
              <a:rPr lang="en-US" dirty="0">
                <a:solidFill>
                  <a:schemeClr val="tx1"/>
                </a:solidFill>
              </a:rPr>
              <a:t>Anatomy in Clay®</a:t>
            </a: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97800" y="29864012"/>
            <a:ext cx="3028950" cy="2901988"/>
          </a:xfrm>
          <a:prstGeom prst="rect">
            <a:avLst/>
          </a:prstGeom>
        </p:spPr>
      </p:pic>
      <p:sp>
        <p:nvSpPr>
          <p:cNvPr id="21" name="TextBox 20"/>
          <p:cNvSpPr txBox="1"/>
          <p:nvPr/>
        </p:nvSpPr>
        <p:spPr>
          <a:xfrm>
            <a:off x="23526750" y="30937200"/>
            <a:ext cx="19678650" cy="754053"/>
          </a:xfrm>
          <a:prstGeom prst="rect">
            <a:avLst/>
          </a:prstGeom>
          <a:noFill/>
        </p:spPr>
        <p:txBody>
          <a:bodyPr wrap="square" rtlCol="0">
            <a:spAutoFit/>
          </a:bodyPr>
          <a:lstStyle/>
          <a:p>
            <a:pPr algn="r"/>
            <a:r>
              <a:rPr lang="en-US" sz="4300" dirty="0" smtClean="0">
                <a:solidFill>
                  <a:srgbClr val="FFFF00"/>
                </a:solidFill>
                <a:latin typeface="Arial Black" panose="020B0A04020102020204" pitchFamily="34" charset="0"/>
              </a:rPr>
              <a:t>Sheridan Allen, Maria Aguilar, Allison </a:t>
            </a:r>
            <a:r>
              <a:rPr lang="en-US" sz="4300" dirty="0" err="1" smtClean="0">
                <a:solidFill>
                  <a:srgbClr val="FFFF00"/>
                </a:solidFill>
                <a:latin typeface="Arial Black" panose="020B0A04020102020204" pitchFamily="34" charset="0"/>
              </a:rPr>
              <a:t>Maiselles</a:t>
            </a:r>
            <a:r>
              <a:rPr lang="en-US" sz="4300" dirty="0" smtClean="0">
                <a:solidFill>
                  <a:srgbClr val="FFFF00"/>
                </a:solidFill>
                <a:latin typeface="Arial Black" panose="020B0A04020102020204" pitchFamily="34" charset="0"/>
              </a:rPr>
              <a:t>, </a:t>
            </a:r>
            <a:r>
              <a:rPr lang="en-US" sz="4300" dirty="0" err="1" smtClean="0">
                <a:solidFill>
                  <a:srgbClr val="FFFF00"/>
                </a:solidFill>
                <a:latin typeface="Arial Black" panose="020B0A04020102020204" pitchFamily="34" charset="0"/>
              </a:rPr>
              <a:t>Elease</a:t>
            </a:r>
            <a:r>
              <a:rPr lang="en-US" sz="4300" dirty="0" smtClean="0">
                <a:solidFill>
                  <a:srgbClr val="FFFF00"/>
                </a:solidFill>
                <a:latin typeface="Arial Black" panose="020B0A04020102020204" pitchFamily="34" charset="0"/>
              </a:rPr>
              <a:t> </a:t>
            </a:r>
            <a:r>
              <a:rPr lang="en-US" sz="4300" dirty="0" smtClean="0">
                <a:solidFill>
                  <a:srgbClr val="FFFF00"/>
                </a:solidFill>
                <a:latin typeface="Arial Black" panose="020B0A04020102020204" pitchFamily="34" charset="0"/>
              </a:rPr>
              <a:t>Mendoza</a:t>
            </a:r>
            <a:endParaRPr lang="en-US" sz="4300" dirty="0">
              <a:solidFill>
                <a:srgbClr val="FFFF00"/>
              </a:solidFill>
              <a:latin typeface="Arial Black" panose="020B0A04020102020204" pitchFamily="34" charset="0"/>
            </a:endParaRPr>
          </a:p>
        </p:txBody>
      </p:sp>
      <p:sp>
        <p:nvSpPr>
          <p:cNvPr id="22" name="TextBox 21"/>
          <p:cNvSpPr txBox="1"/>
          <p:nvPr/>
        </p:nvSpPr>
        <p:spPr>
          <a:xfrm>
            <a:off x="990600" y="30937200"/>
            <a:ext cx="19202400" cy="784830"/>
          </a:xfrm>
          <a:prstGeom prst="rect">
            <a:avLst/>
          </a:prstGeom>
          <a:noFill/>
        </p:spPr>
        <p:txBody>
          <a:bodyPr wrap="square" rtlCol="0">
            <a:spAutoFit/>
          </a:bodyPr>
          <a:lstStyle/>
          <a:p>
            <a:r>
              <a:rPr lang="en-US" sz="4500" dirty="0" smtClean="0">
                <a:latin typeface="+mj-lt"/>
              </a:rPr>
              <a:t>Northglenn HS STEM   601 W. 100</a:t>
            </a:r>
            <a:r>
              <a:rPr lang="en-US" sz="4500" baseline="30000" dirty="0" smtClean="0">
                <a:latin typeface="+mj-lt"/>
              </a:rPr>
              <a:t>th</a:t>
            </a:r>
            <a:r>
              <a:rPr lang="en-US" sz="4500" dirty="0" smtClean="0">
                <a:latin typeface="+mj-lt"/>
              </a:rPr>
              <a:t> Place  Northglenn, CO 80260</a:t>
            </a:r>
            <a:endParaRPr lang="en-US" sz="4500" dirty="0">
              <a:latin typeface="+mj-lt"/>
            </a:endParaRPr>
          </a:p>
        </p:txBody>
      </p:sp>
      <p:pic>
        <p:nvPicPr>
          <p:cNvPr id="1030" name="Picture 6" descr="https://lh6.googleusercontent.com/rlC68GWONiAHMXYDe9SBsHC-CLESgBL5OSFyvUllMiIwPXEj6edTF69xyhcedxx9zjKtBV5I3HU2HQUrlqaLBZ4dl2kRrXMMRHcKb3wYvdB5yNypppvLuERjBZFghmSOK8Ez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41188" y="6931507"/>
            <a:ext cx="13729111" cy="1313850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lh4.googleusercontent.com/Qm6-oiWwoAtAbiQrl_3e47vDnv4SOLk2o7RSsbbUZR3SwuM3O3w1LmTroEo3aHwT4GJnxaGexbeKSl0DLvOpEFGeemwPqTeOCTcHQxAYBmO2ds2Y4C-YtXdvCakbNMYv6Or8WfqCr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22138" y="13819305"/>
            <a:ext cx="7111062" cy="43970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4.googleusercontent.com/pR24lnf7Jz7WWwjDP9leLRYA2xOZ8Z0utzDkFhOqvJxsy2lODvZNDEk2xxADHT8XqMiIykQUbHFdlEl9n1OBKuAW8qFxAXE1CL28CWrx2YPLM0j2bNl5KuvUd7hrDcB7uiV7YZa6H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15467" y="17539192"/>
            <a:ext cx="6422456" cy="47159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03800" y="18516600"/>
            <a:ext cx="4953000" cy="1754326"/>
          </a:xfrm>
          <a:prstGeom prst="rect">
            <a:avLst/>
          </a:prstGeom>
          <a:noFill/>
        </p:spPr>
        <p:txBody>
          <a:bodyPr wrap="square" rtlCol="0">
            <a:spAutoFit/>
          </a:bodyPr>
          <a:lstStyle/>
          <a:p>
            <a:r>
              <a:rPr lang="en-US" sz="3600" dirty="0" smtClean="0"/>
              <a:t>Fourth Grade </a:t>
            </a:r>
          </a:p>
          <a:p>
            <a:r>
              <a:rPr lang="en-US" sz="3600" dirty="0" smtClean="0"/>
              <a:t>Federal Heights Elementary</a:t>
            </a:r>
            <a:endParaRPr lang="en-US" sz="3600" dirty="0"/>
          </a:p>
        </p:txBody>
      </p:sp>
      <p:sp>
        <p:nvSpPr>
          <p:cNvPr id="7" name="TextBox 6"/>
          <p:cNvSpPr txBox="1"/>
          <p:nvPr/>
        </p:nvSpPr>
        <p:spPr>
          <a:xfrm>
            <a:off x="37831195" y="16182706"/>
            <a:ext cx="4191000" cy="1200329"/>
          </a:xfrm>
          <a:prstGeom prst="rect">
            <a:avLst/>
          </a:prstGeom>
          <a:noFill/>
        </p:spPr>
        <p:txBody>
          <a:bodyPr wrap="square" rtlCol="0">
            <a:spAutoFit/>
          </a:bodyPr>
          <a:lstStyle/>
          <a:p>
            <a:r>
              <a:rPr lang="en-US" sz="3600" dirty="0" smtClean="0"/>
              <a:t>Fifth Grade </a:t>
            </a:r>
          </a:p>
          <a:p>
            <a:r>
              <a:rPr lang="en-US" sz="3600" dirty="0" err="1" smtClean="0"/>
              <a:t>Stukey</a:t>
            </a:r>
            <a:r>
              <a:rPr lang="en-US" sz="3600" dirty="0" smtClean="0"/>
              <a:t> Elementary</a:t>
            </a:r>
            <a:endParaRPr lang="en-US" sz="3600" dirty="0"/>
          </a:p>
        </p:txBody>
      </p:sp>
    </p:spTree>
    <p:extLst>
      <p:ext uri="{BB962C8B-B14F-4D97-AF65-F5344CB8AC3E}">
        <p14:creationId xmlns:p14="http://schemas.microsoft.com/office/powerpoint/2010/main" val="136446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325</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Glenn</dc:creator>
  <cp:lastModifiedBy>Maria Aguilar</cp:lastModifiedBy>
  <cp:revision>16</cp:revision>
  <cp:lastPrinted>2014-09-11T15:42:14Z</cp:lastPrinted>
  <dcterms:created xsi:type="dcterms:W3CDTF">2014-09-11T15:15:49Z</dcterms:created>
  <dcterms:modified xsi:type="dcterms:W3CDTF">2018-04-26T20:28:30Z</dcterms:modified>
</cp:coreProperties>
</file>